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3"/>
  </p:notesMasterIdLst>
  <p:sldIdLst>
    <p:sldId id="256" r:id="rId2"/>
    <p:sldId id="954" r:id="rId3"/>
    <p:sldId id="955" r:id="rId4"/>
    <p:sldId id="956" r:id="rId5"/>
    <p:sldId id="957" r:id="rId6"/>
    <p:sldId id="988" r:id="rId7"/>
    <p:sldId id="958" r:id="rId8"/>
    <p:sldId id="960" r:id="rId9"/>
    <p:sldId id="959" r:id="rId10"/>
    <p:sldId id="961" r:id="rId11"/>
    <p:sldId id="929" r:id="rId12"/>
    <p:sldId id="843" r:id="rId13"/>
    <p:sldId id="963" r:id="rId14"/>
    <p:sldId id="930" r:id="rId15"/>
    <p:sldId id="964" r:id="rId16"/>
    <p:sldId id="894" r:id="rId17"/>
    <p:sldId id="966" r:id="rId18"/>
    <p:sldId id="967" r:id="rId19"/>
    <p:sldId id="974" r:id="rId20"/>
    <p:sldId id="990" r:id="rId21"/>
    <p:sldId id="975" r:id="rId22"/>
    <p:sldId id="976" r:id="rId23"/>
    <p:sldId id="965" r:id="rId24"/>
    <p:sldId id="968" r:id="rId25"/>
    <p:sldId id="986" r:id="rId26"/>
    <p:sldId id="969" r:id="rId27"/>
    <p:sldId id="970" r:id="rId28"/>
    <p:sldId id="971" r:id="rId29"/>
    <p:sldId id="972" r:id="rId30"/>
    <p:sldId id="973" r:id="rId31"/>
    <p:sldId id="953" r:id="rId32"/>
    <p:sldId id="867" r:id="rId33"/>
    <p:sldId id="978" r:id="rId34"/>
    <p:sldId id="979" r:id="rId35"/>
    <p:sldId id="980" r:id="rId36"/>
    <p:sldId id="981" r:id="rId37"/>
    <p:sldId id="982" r:id="rId38"/>
    <p:sldId id="983" r:id="rId39"/>
    <p:sldId id="984" r:id="rId40"/>
    <p:sldId id="985" r:id="rId41"/>
    <p:sldId id="987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50">
          <p15:clr>
            <a:srgbClr val="A4A3A4"/>
          </p15:clr>
        </p15:guide>
        <p15:guide id="8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88790" autoAdjust="0"/>
  </p:normalViewPr>
  <p:slideViewPr>
    <p:cSldViewPr snapToGrid="0">
      <p:cViewPr varScale="1">
        <p:scale>
          <a:sx n="117" d="100"/>
          <a:sy n="117" d="100"/>
        </p:scale>
        <p:origin x="222" y="126"/>
      </p:cViewPr>
      <p:guideLst>
        <p:guide pos="3863"/>
        <p:guide orient="horz" pos="2160"/>
        <p:guide pos="3831"/>
        <p:guide pos="3840"/>
        <p:guide pos="3837"/>
        <p:guide orient="horz" pos="215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ÐºÑÑÑÐµÐ¼Ð¸Ð·Ð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196214"/>
            <a:ext cx="4912930" cy="27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402">
            <a:off x="6711140" y="1669093"/>
            <a:ext cx="2127038" cy="21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43237" y="452214"/>
            <a:ext cx="11228294" cy="137658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Экстремизм в подростково-молодежной среде: профилактика и противодействие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pic>
        <p:nvPicPr>
          <p:cNvPr id="10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9" y="2685011"/>
            <a:ext cx="4541104" cy="36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ÐÐ°ÑÑÐ¸Ð½ÐºÐ¸ Ð¿Ð¾ Ð·Ð°Ð¿ÑÐ¾ÑÑ Ð³Ð¾Ð»ÑÐ±Ð¸ Ð»ÐµÑÑÑ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72" y="1623711"/>
            <a:ext cx="3894686" cy="304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ФЕВРАЛЬ\Экстремизм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011" y="5114702"/>
            <a:ext cx="7174617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Обозначение </a:t>
            </a:r>
            <a:r>
              <a:rPr lang="ru-RU" sz="2000" dirty="0"/>
              <a:t>видов деятельности людей и групп как «экстремистских» зависит от политической, нравственной, личной позиции оценивающего относительно деятеля.</a:t>
            </a:r>
          </a:p>
        </p:txBody>
      </p:sp>
    </p:spTree>
    <p:extLst>
      <p:ext uri="{BB962C8B-B14F-4D97-AF65-F5344CB8AC3E}">
        <p14:creationId xmlns:p14="http://schemas.microsoft.com/office/powerpoint/2010/main" val="27812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363274" y="-233159"/>
            <a:ext cx="6024906" cy="6024907"/>
            <a:chOff x="3363274" y="-233159"/>
            <a:chExt cx="6024906" cy="6024907"/>
          </a:xfrm>
        </p:grpSpPr>
        <p:pic>
          <p:nvPicPr>
            <p:cNvPr id="1027" name="Picture 3" descr="C:\Users\Таня\Desktop\ФЕВРАЛЬ\Экстремизм\sx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74" y="-233159"/>
              <a:ext cx="6024906" cy="602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639403" y="1874673"/>
              <a:ext cx="349994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Самая </a:t>
              </a:r>
              <a:r>
                <a:rPr lang="ru-RU" b="1" dirty="0"/>
                <a:t>восприимчивая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к </a:t>
              </a:r>
              <a:r>
                <a:rPr lang="ru-RU" b="1" dirty="0"/>
                <a:t>воздействию идеологии экстремизма и террора категория граждан – подростки и учащаяся молодежь.</a:t>
              </a:r>
            </a:p>
          </p:txBody>
        </p:sp>
      </p:grpSp>
      <p:pic>
        <p:nvPicPr>
          <p:cNvPr id="1028" name="Picture 4" descr="C:\Users\Таня\Desktop\ФЕВРАЛЬ\Экстремизм\eks1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26875"/>
          <a:stretch/>
        </p:blipFill>
        <p:spPr bwMode="auto">
          <a:xfrm>
            <a:off x="9561186" y="4779560"/>
            <a:ext cx="1340069" cy="13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ня\Desktop\ФЕВРАЛЬ\Экстремизм\zdcdsc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38" y="1635874"/>
            <a:ext cx="1785058" cy="44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2316" y="966301"/>
            <a:ext cx="7425238" cy="44935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ПОДРОСТКОВЫЙ   ВОЗРАСТ: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самая благодатная почва </a:t>
            </a:r>
            <a:r>
              <a:rPr lang="ru-RU" sz="2000" dirty="0"/>
              <a:t>для культивирования разного рода </a:t>
            </a:r>
            <a:r>
              <a:rPr lang="ru-RU" sz="2000" dirty="0" smtClean="0"/>
              <a:t>крайностей;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4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экстремальное </a:t>
            </a:r>
            <a:r>
              <a:rPr lang="ru-RU" sz="2000" dirty="0"/>
              <a:t>состояние </a:t>
            </a:r>
            <a:r>
              <a:rPr lang="ru-RU" sz="2000" dirty="0" smtClean="0"/>
              <a:t>организма: интенсивная </a:t>
            </a:r>
            <a:r>
              <a:rPr lang="ru-RU" sz="2000" dirty="0"/>
              <a:t>выработка гормонов влияет </a:t>
            </a:r>
            <a:r>
              <a:rPr lang="ru-RU" sz="2000" dirty="0" smtClean="0"/>
              <a:t>на </a:t>
            </a:r>
            <a:r>
              <a:rPr lang="ru-RU" sz="2000" dirty="0"/>
              <a:t>рост и развитие тела, </a:t>
            </a:r>
            <a:r>
              <a:rPr lang="ru-RU" sz="2000" dirty="0" smtClean="0"/>
              <a:t>психоэмоциональное </a:t>
            </a:r>
            <a:r>
              <a:rPr lang="ru-RU" sz="2000" dirty="0"/>
              <a:t>состояние </a:t>
            </a:r>
            <a:r>
              <a:rPr lang="ru-RU" sz="2000" dirty="0" smtClean="0"/>
              <a:t>подростка;</a:t>
            </a:r>
          </a:p>
          <a:p>
            <a:r>
              <a:rPr lang="ru-RU" sz="1400" dirty="0" smtClean="0"/>
              <a:t> </a:t>
            </a:r>
            <a:endParaRPr lang="ru-RU" sz="6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подросток </a:t>
            </a:r>
            <a:r>
              <a:rPr lang="ru-RU" sz="2000" dirty="0"/>
              <a:t>стремится получить статус </a:t>
            </a:r>
            <a:r>
              <a:rPr lang="ru-RU" sz="2000" dirty="0" smtClean="0"/>
              <a:t>взрослого;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2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подросток </a:t>
            </a:r>
            <a:r>
              <a:rPr lang="ru-RU" sz="2000" dirty="0" smtClean="0"/>
              <a:t>отказывается </a:t>
            </a:r>
            <a:r>
              <a:rPr lang="ru-RU" sz="2000" dirty="0"/>
              <a:t>принимать жизненный опыт родителей, даже если понимает их </a:t>
            </a:r>
            <a:r>
              <a:rPr lang="ru-RU" sz="2000" dirty="0" smtClean="0"/>
              <a:t>правоту;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2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подросток хочет </a:t>
            </a:r>
            <a:r>
              <a:rPr lang="ru-RU" sz="2000" dirty="0"/>
              <a:t>учиться на собственных ошибках, чтобы получить свой собственный уникальный и неповторимый опыт. </a:t>
            </a:r>
          </a:p>
        </p:txBody>
      </p:sp>
      <p:pic>
        <p:nvPicPr>
          <p:cNvPr id="4" name="Picture 3" descr="C:\Users\Таня\Desktop\СЕНТЯБРЬ\Формирующее оценивание\274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44965" r="60394"/>
          <a:stretch/>
        </p:blipFill>
        <p:spPr bwMode="auto">
          <a:xfrm>
            <a:off x="1412762" y="1755258"/>
            <a:ext cx="2034916" cy="41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ЕВРАЛЬ\Экстремизм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072" y="703665"/>
            <a:ext cx="7174617" cy="1631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Стремление обозначить, утвердить, </a:t>
            </a:r>
            <a:r>
              <a:rPr lang="ru-RU" sz="2000" dirty="0" smtClean="0"/>
              <a:t>расширить </a:t>
            </a:r>
            <a:r>
              <a:rPr lang="ru-RU" sz="2000" dirty="0"/>
              <a:t>границы собственных возможностей, границы дозволенного, общепринятого делает экстремистом по определению практически любого молодого человека в возрастной категории, условно, от 13 до 21 </a:t>
            </a:r>
            <a:r>
              <a:rPr lang="ru-RU" sz="2000" dirty="0" smtClean="0"/>
              <a:t>года.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96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90305" y="1048682"/>
            <a:ext cx="3110678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ПОДРОСТОК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90305" y="1864084"/>
            <a:ext cx="3110678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 smtClean="0"/>
              <a:t>обладает остротой </a:t>
            </a:r>
            <a:r>
              <a:rPr lang="ru-RU" dirty="0"/>
              <a:t>восприятия и </a:t>
            </a:r>
            <a:r>
              <a:rPr lang="ru-RU" dirty="0" smtClean="0"/>
              <a:t>критичностью 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отношению к окружающей действительности</a:t>
            </a:r>
          </a:p>
        </p:txBody>
      </p:sp>
      <p:cxnSp>
        <p:nvCxnSpPr>
          <p:cNvPr id="5" name="Прямая соединительная линия 4"/>
          <p:cNvCxnSpPr>
            <a:stCxn id="12" idx="2"/>
            <a:endCxn id="15" idx="0"/>
          </p:cNvCxnSpPr>
          <p:nvPr/>
        </p:nvCxnSpPr>
        <p:spPr>
          <a:xfrm>
            <a:off x="3245644" y="1624682"/>
            <a:ext cx="0" cy="239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568896" y="1048682"/>
            <a:ext cx="4796333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СОВРЕМЕННОЕ</a:t>
            </a:r>
          </a:p>
          <a:p>
            <a:pPr algn="ctr" fontAlgn="base"/>
            <a:r>
              <a:rPr lang="ru-RU" sz="1600" b="1" dirty="0" smtClean="0"/>
              <a:t>ОБЩЕСТВО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568895" y="1845420"/>
            <a:ext cx="479633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неспособно </a:t>
            </a:r>
            <a:r>
              <a:rPr lang="ru-RU" dirty="0"/>
              <a:t>оградить </a:t>
            </a:r>
            <a:r>
              <a:rPr lang="ru-RU" dirty="0" smtClean="0"/>
              <a:t>юных </a:t>
            </a:r>
            <a:r>
              <a:rPr lang="ru-RU" dirty="0"/>
              <a:t>граждан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ненависти, нетерпимости, </a:t>
            </a:r>
            <a:r>
              <a:rPr lang="ru-RU" dirty="0" smtClean="0"/>
              <a:t>насилия;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провоцирует подростков </a:t>
            </a:r>
            <a:r>
              <a:rPr lang="ru-RU" dirty="0"/>
              <a:t>на ответную озлобленность, нетерпимость, </a:t>
            </a:r>
            <a:r>
              <a:rPr lang="ru-RU" dirty="0" smtClean="0"/>
              <a:t>протест, агрессию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28" idx="2"/>
            <a:endCxn id="30" idx="0"/>
          </p:cNvCxnSpPr>
          <p:nvPr/>
        </p:nvCxnSpPr>
        <p:spPr>
          <a:xfrm flipH="1">
            <a:off x="7967062" y="1624682"/>
            <a:ext cx="1" cy="220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авая фигурная скобка 44"/>
          <p:cNvSpPr/>
          <p:nvPr/>
        </p:nvSpPr>
        <p:spPr>
          <a:xfrm rot="5400000">
            <a:off x="5907342" y="1603191"/>
            <a:ext cx="364614" cy="4361721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97833" y="4527294"/>
            <a:ext cx="479633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в молодежной среде легко приживаются радикальные взгляды и </a:t>
            </a:r>
            <a:r>
              <a:rPr lang="ru-RU" dirty="0" smtClean="0"/>
              <a:t>убеждения;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м</a:t>
            </a:r>
            <a:r>
              <a:rPr lang="ru-RU" dirty="0" smtClean="0"/>
              <a:t>олодежь – мишень </a:t>
            </a:r>
            <a:r>
              <a:rPr lang="ru-RU" dirty="0"/>
              <a:t>для экстремистских </a:t>
            </a:r>
            <a:r>
              <a:rPr lang="ru-RU" dirty="0" smtClean="0"/>
              <a:t>организаций</a:t>
            </a:r>
            <a:r>
              <a:rPr lang="ru-RU" dirty="0"/>
              <a:t>.</a:t>
            </a:r>
          </a:p>
        </p:txBody>
      </p:sp>
      <p:pic>
        <p:nvPicPr>
          <p:cNvPr id="13" name="Picture 4" descr="C:\Users\Таня\Desktop\ЯНВАРЬ\rgde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391" y="3525507"/>
            <a:ext cx="4047275" cy="28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599815" y="2939420"/>
            <a:ext cx="2464996" cy="1935857"/>
            <a:chOff x="8599815" y="2939420"/>
            <a:chExt cx="2464996" cy="1935857"/>
          </a:xfrm>
        </p:grpSpPr>
        <p:pic>
          <p:nvPicPr>
            <p:cNvPr id="16" name="Picture 6" descr="E:\++++05 05 РАБОЧИЙ СТОЛ\ПРЕЗЕНТАЦИИ МИНСК\Вебинар молодежь\globe-34526_960_7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921" y="2939420"/>
              <a:ext cx="1550890" cy="1550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Таня\Desktop\СЕНТЯБРЬ\Гражданское образование\business-people-teamwork_27170-2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9815" y="3525507"/>
              <a:ext cx="2366823" cy="1349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15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8" grpId="0" animBg="1"/>
      <p:bldP spid="30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Таня\Desktop\ФЕВРАЛЬ\Экстремизм\факто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" y="-40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55597" y="153104"/>
            <a:ext cx="6028640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Факторы, которые порождают экстремистские проявления</a:t>
            </a:r>
            <a:endParaRPr lang="ru-RU" sz="9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5597" y="1716701"/>
            <a:ext cx="7914730" cy="444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экономический </a:t>
            </a:r>
            <a:r>
              <a:rPr lang="ru-RU" sz="2000" dirty="0"/>
              <a:t>и социальный </a:t>
            </a:r>
            <a:r>
              <a:rPr lang="ru-RU" sz="2000" dirty="0" smtClean="0"/>
              <a:t>кризис;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8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снижение уровня образования и культуры (в том числе культуры общения</a:t>
            </a:r>
            <a:r>
              <a:rPr lang="ru-RU" sz="2000" dirty="0" smtClean="0"/>
              <a:t>);</a:t>
            </a:r>
          </a:p>
          <a:p>
            <a:pPr marL="1257300" lvl="2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разрыв преемственности ценностных и нравственных установок различных поколений, снижение показателей гражданственности и патриотизма</a:t>
            </a:r>
            <a:r>
              <a:rPr lang="ru-RU" sz="2000" dirty="0" smtClean="0"/>
              <a:t>;</a:t>
            </a:r>
          </a:p>
          <a:p>
            <a:pPr lvl="0"/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обострение межнациональных </a:t>
            </a:r>
            <a:r>
              <a:rPr lang="ru-RU" sz="2000" dirty="0"/>
              <a:t>конфликтов, </a:t>
            </a:r>
            <a:r>
              <a:rPr lang="ru-RU" sz="2000" dirty="0" smtClean="0"/>
              <a:t>рост </a:t>
            </a:r>
            <a:r>
              <a:rPr lang="ru-RU" sz="2000" dirty="0"/>
              <a:t>национализма и </a:t>
            </a:r>
            <a:r>
              <a:rPr lang="ru-RU" sz="2000" dirty="0" smtClean="0"/>
              <a:t>сепаратизма;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1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чрезвычайная и </a:t>
            </a:r>
            <a:r>
              <a:rPr lang="ru-RU" sz="2000" dirty="0" smtClean="0"/>
              <a:t>чрезмерная </a:t>
            </a:r>
            <a:r>
              <a:rPr lang="ru-RU" sz="2000" dirty="0"/>
              <a:t>социальная и политическая активность средств массовой информации</a:t>
            </a:r>
            <a:r>
              <a:rPr lang="ru-RU" sz="2000" dirty="0" smtClean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4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использование в противоправных целях сети Интернет, которая предоставляет экстремистам </a:t>
            </a:r>
            <a:r>
              <a:rPr lang="ru-RU" sz="2000" dirty="0" smtClean="0"/>
              <a:t>доступ </a:t>
            </a:r>
            <a:r>
              <a:rPr lang="ru-RU" sz="2000" dirty="0"/>
              <a:t>к широкой </a:t>
            </a:r>
            <a:r>
              <a:rPr lang="ru-RU" sz="2000" dirty="0" smtClean="0"/>
              <a:t>аудитории.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53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54101" y="4286830"/>
            <a:ext cx="1836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МОЛОДЫЕ ЛЮДИ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8463" y="1247621"/>
            <a:ext cx="3600000" cy="646331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оверхностное восприятие противоречий социального бытия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40287" y="2814486"/>
            <a:ext cx="3305950" cy="1323439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БОРЬБА  МОЛОДЕЖИ </a:t>
            </a:r>
            <a:br>
              <a:rPr lang="ru-RU" sz="1600" b="1" dirty="0" smtClean="0"/>
            </a:br>
            <a:r>
              <a:rPr lang="ru-RU" sz="1600" b="1" dirty="0" smtClean="0"/>
              <a:t>ЗА  РАДИКАЛЬНОЕ ОБНОВЛЕНИЕ  ФОРМ  И СПОСОБОВ ЖИЗНЕДЕЯТЕЛЬНОСТИ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58463" y="2044942"/>
            <a:ext cx="3600000" cy="646331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социально-психологическая незрелость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58463" y="2833631"/>
            <a:ext cx="3600000" cy="646331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идеологическая </a:t>
            </a:r>
          </a:p>
          <a:p>
            <a:pPr algn="ctr"/>
            <a:r>
              <a:rPr lang="ru-RU" dirty="0" smtClean="0"/>
              <a:t>неустойчивость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1354101" y="1957621"/>
            <a:ext cx="1927204" cy="19272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758463" y="3650145"/>
            <a:ext cx="3600000" cy="646331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юношеский </a:t>
            </a:r>
          </a:p>
          <a:p>
            <a:pPr algn="ctr"/>
            <a:r>
              <a:rPr lang="ru-RU" dirty="0" smtClean="0"/>
              <a:t>максимализм 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8463" y="4457710"/>
            <a:ext cx="3600000" cy="92333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неумеренность в выборе средств и способов достижения жизненных целей </a:t>
            </a:r>
            <a:endParaRPr lang="ru-RU" b="1" dirty="0"/>
          </a:p>
        </p:txBody>
      </p:sp>
      <p:pic>
        <p:nvPicPr>
          <p:cNvPr id="15" name="Picture 3" descr="C:\Users\Таня\Desktop\СЕНТЯБРЬ\Гражданское образование\flat-composition-with-smiley-people_23-214767166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4FFFB"/>
              </a:clrFrom>
              <a:clrTo>
                <a:srgbClr val="F4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 b="6745"/>
          <a:stretch/>
        </p:blipFill>
        <p:spPr bwMode="auto">
          <a:xfrm>
            <a:off x="1597584" y="2352341"/>
            <a:ext cx="1471770" cy="11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4" grpId="0" animBg="1"/>
      <p:bldP spid="11" grpId="0" animBg="1"/>
      <p:bldP spid="13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Экстремизм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08205" y="555625"/>
            <a:ext cx="5715000" cy="5715000"/>
            <a:chOff x="374649" y="-584508"/>
            <a:chExt cx="5715000" cy="5715000"/>
          </a:xfrm>
        </p:grpSpPr>
        <p:pic>
          <p:nvPicPr>
            <p:cNvPr id="2052" name="Picture 4" descr="C:\Users\Таня\Desktop\ФЕВРАЛЬ\Экстремизм\экстремизм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49" y="-584508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24759" y="1575801"/>
              <a:ext cx="4493172" cy="1938992"/>
            </a:xfrm>
            <a:prstGeom prst="rect">
              <a:avLst/>
            </a:prstGeom>
            <a:noFill/>
            <a:ln w="38100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/>
                <a:t>в </a:t>
              </a:r>
              <a:r>
                <a:rPr lang="ru-RU" sz="2000" b="1" dirty="0"/>
                <a:t>молодежной </a:t>
              </a:r>
              <a:r>
                <a:rPr lang="ru-RU" sz="2000" b="1" dirty="0" smtClean="0"/>
                <a:t>среде </a:t>
              </a:r>
              <a:r>
                <a:rPr lang="ru-RU" sz="2000" dirty="0" smtClean="0"/>
                <a:t>– неадекватные </a:t>
              </a:r>
              <a:r>
                <a:rPr lang="ru-RU" sz="2000" dirty="0"/>
                <a:t>попытки некоторой части молодежи разрешить социально-политические противоречия в области классовых, межэтнических, религиозных и иных социальных </a:t>
              </a:r>
              <a:r>
                <a:rPr lang="ru-RU" sz="2000" dirty="0" smtClean="0"/>
                <a:t>отношений 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36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ня\Desktop\ФЕВРАЛЬ\Экстремизм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542" y="2709268"/>
            <a:ext cx="6111099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пренебрежение </a:t>
            </a:r>
            <a:r>
              <a:rPr lang="ru-RU" sz="2000" dirty="0"/>
              <a:t>к действующим в обществе правилам поведения, к закону в </a:t>
            </a:r>
            <a:r>
              <a:rPr lang="ru-RU" sz="2000" dirty="0" smtClean="0"/>
              <a:t>целом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6542" y="215861"/>
            <a:ext cx="618695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ормы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выражения 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молодежного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542" y="4112400"/>
            <a:ext cx="6111099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нетерпимость к согражданам, принадлежащим к другим гендерным, социальным и политическим группам, этносам, вероисповеданиям, модным направлениям</a:t>
            </a:r>
          </a:p>
        </p:txBody>
      </p:sp>
    </p:spTree>
    <p:extLst>
      <p:ext uri="{BB962C8B-B14F-4D97-AF65-F5344CB8AC3E}">
        <p14:creationId xmlns:p14="http://schemas.microsoft.com/office/powerpoint/2010/main" val="8700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ФЕВРАЛЬ\Экстремизм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5039" y="2695620"/>
            <a:ext cx="562778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публичное рассмотрение </a:t>
            </a:r>
          </a:p>
          <a:p>
            <a:pPr algn="ctr"/>
            <a:r>
              <a:rPr lang="ru-RU" sz="2000" dirty="0" smtClean="0"/>
              <a:t>проблемы экстремизма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5039" y="3645141"/>
            <a:ext cx="562778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информирование подростков, какие действия квалифицируются как экстремистские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5037" y="4614863"/>
            <a:ext cx="56277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информирование подростков, какое наказание предусмотрено законом за совершение экстремистских действий</a:t>
            </a:r>
            <a:endParaRPr lang="ru-RU" sz="2000" dirty="0"/>
          </a:p>
        </p:txBody>
      </p:sp>
      <p:pic>
        <p:nvPicPr>
          <p:cNvPr id="10242" name="Picture 2" descr="C:\Users\Таня\Desktop\ФЕВРАЛЬ\Экстремизм\ФВСАВЫ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16" y="2185953"/>
            <a:ext cx="4153838" cy="41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23645" y="3898438"/>
            <a:ext cx="2401276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НИЗКАЯ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ЭФФЕКТИВНОСТЬ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057" y="233970"/>
            <a:ext cx="7185803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Б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орьба 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молодежным экстремизмом </a:t>
            </a:r>
          </a:p>
        </p:txBody>
      </p:sp>
    </p:spTree>
    <p:extLst>
      <p:ext uri="{BB962C8B-B14F-4D97-AF65-F5344CB8AC3E}">
        <p14:creationId xmlns:p14="http://schemas.microsoft.com/office/powerpoint/2010/main" val="21508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ФЕВРАЛЬ\Экстремизм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ФЕВРАЛЬ\Экстремизм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15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5057" y="233970"/>
            <a:ext cx="7185803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Б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орьба 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молодежным экстремизмом </a:t>
            </a:r>
          </a:p>
        </p:txBody>
      </p:sp>
      <p:pic>
        <p:nvPicPr>
          <p:cNvPr id="13" name="Picture 3" descr="C:\Users\Таня\Desktop\ФЕВРАЛЬ\Экстремизм\ter-z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27" y="2234560"/>
            <a:ext cx="2198279" cy="308478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97248" y="2433502"/>
            <a:ext cx="6225591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/>
              <a:t>принятие профилактических мер, направленных на предупреждение экстремистской деятельности, в том числе на выявление и последующее устранение причин и условий, способствующих осуществлению экстремистской деятельности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03320" y="4204686"/>
            <a:ext cx="6225591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/>
              <a:t>выявление, предупреждение и пресечение экстремистской деятельности общественных и религиозных объединений, иных организаций, физических </a:t>
            </a:r>
            <a:r>
              <a:rPr lang="ru-RU" dirty="0" smtClean="0"/>
              <a:t>лиц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2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ФЕВРАЛЬ\Экстремизм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5039" y="3049563"/>
            <a:ext cx="5184000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юридические </a:t>
            </a:r>
            <a:r>
              <a:rPr lang="ru-RU" sz="2000" dirty="0"/>
              <a:t>и </a:t>
            </a:r>
            <a:r>
              <a:rPr lang="ru-RU" sz="2000" dirty="0" smtClean="0"/>
              <a:t>силовые метод</a:t>
            </a:r>
            <a:r>
              <a:rPr lang="ru-RU" sz="2000" dirty="0"/>
              <a:t>ы</a:t>
            </a:r>
            <a:r>
              <a:rPr lang="ru-RU" sz="2000" dirty="0" smtClean="0"/>
              <a:t> </a:t>
            </a:r>
            <a:r>
              <a:rPr lang="ru-RU" sz="2000" dirty="0"/>
              <a:t>противодействия экстремистской деятельности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039" y="4379714"/>
            <a:ext cx="5184000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психопрофилактические</a:t>
            </a:r>
            <a:r>
              <a:rPr lang="ru-RU" sz="2000" dirty="0" smtClean="0"/>
              <a:t> </a:t>
            </a:r>
            <a:r>
              <a:rPr lang="ru-RU" sz="2000" dirty="0"/>
              <a:t>методы противодействия экстремистской деятельности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775631" y="2074460"/>
            <a:ext cx="4170507" cy="4170507"/>
            <a:chOff x="6775631" y="2074460"/>
            <a:chExt cx="4170507" cy="4170507"/>
          </a:xfrm>
        </p:grpSpPr>
        <p:pic>
          <p:nvPicPr>
            <p:cNvPr id="11266" name="Picture 2" descr="C:\Users\Таня\Desktop\ФЕВРАЛЬ\Экстремизм\орлрло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631" y="2074460"/>
              <a:ext cx="4170507" cy="417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943088" y="3324772"/>
              <a:ext cx="3714361" cy="6469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ПРИОРИТЕТ В БОРЬБЕ </a:t>
              </a:r>
              <a:br>
                <a:rPr lang="ru-RU" sz="1600" b="1" dirty="0" smtClean="0">
                  <a:solidFill>
                    <a:schemeClr val="tx1"/>
                  </a:solidFill>
                </a:rPr>
              </a:br>
              <a:r>
                <a:rPr lang="ru-RU" sz="1600" b="1" dirty="0" smtClean="0">
                  <a:solidFill>
                    <a:schemeClr val="tx1"/>
                  </a:solidFill>
                </a:rPr>
                <a:t>С ЭКСТРЕМИЗМОМ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7874" y="4110130"/>
              <a:ext cx="3944488" cy="1015663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устранение причин и условий, способствующих </a:t>
              </a:r>
              <a:r>
                <a:rPr lang="ru-RU" sz="2000" dirty="0" err="1"/>
                <a:t>девиантному</a:t>
              </a:r>
              <a:r>
                <a:rPr lang="ru-RU" sz="2000" dirty="0"/>
                <a:t> поведению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5057" y="233970"/>
            <a:ext cx="7185803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Б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орьба 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молодежным экстремизмом </a:t>
            </a:r>
          </a:p>
        </p:txBody>
      </p:sp>
    </p:spTree>
    <p:extLst>
      <p:ext uri="{BB962C8B-B14F-4D97-AF65-F5344CB8AC3E}">
        <p14:creationId xmlns:p14="http://schemas.microsoft.com/office/powerpoint/2010/main" val="39005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ФЕВРАЛЬ\Экстремизм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1770" y="2821709"/>
            <a:ext cx="7469607" cy="25545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социальная </a:t>
            </a:r>
            <a:r>
              <a:rPr lang="ru-RU" sz="2000" dirty="0" smtClean="0"/>
              <a:t>работа – внимание правоохранительных </a:t>
            </a:r>
            <a:r>
              <a:rPr lang="ru-RU" sz="2000" dirty="0"/>
              <a:t>органов, </a:t>
            </a:r>
            <a:r>
              <a:rPr lang="ru-RU" sz="2000" dirty="0" smtClean="0"/>
              <a:t>педагогов</a:t>
            </a:r>
            <a:r>
              <a:rPr lang="ru-RU" sz="2000" dirty="0"/>
              <a:t>, и психологов, </a:t>
            </a:r>
            <a:r>
              <a:rPr lang="ru-RU" sz="2000" dirty="0" smtClean="0"/>
              <a:t>общественных организаций;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профилактика </a:t>
            </a:r>
            <a:r>
              <a:rPr lang="ru-RU" sz="2000" dirty="0"/>
              <a:t>психического </a:t>
            </a:r>
            <a:r>
              <a:rPr lang="ru-RU" sz="2000" dirty="0" smtClean="0"/>
              <a:t>здоровья;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ешение вопросов  </a:t>
            </a:r>
            <a:r>
              <a:rPr lang="ru-RU" sz="2000" dirty="0"/>
              <a:t>эффективной адаптации к жизни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природной и социальной среде,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решение проблем </a:t>
            </a:r>
            <a:r>
              <a:rPr lang="ru-RU" sz="2000" dirty="0"/>
              <a:t>воспитания, общения и </a:t>
            </a:r>
            <a:r>
              <a:rPr lang="ru-RU" sz="2000" dirty="0" smtClean="0"/>
              <a:t>понимания </a:t>
            </a:r>
            <a:r>
              <a:rPr lang="ru-RU" sz="2000" dirty="0"/>
              <a:t>людьми друг друга и самих </a:t>
            </a:r>
            <a:r>
              <a:rPr lang="ru-RU" sz="2000" dirty="0" smtClean="0"/>
              <a:t>себя;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разработка </a:t>
            </a:r>
            <a:r>
              <a:rPr lang="ru-RU" sz="2000" dirty="0"/>
              <a:t>и </a:t>
            </a:r>
            <a:r>
              <a:rPr lang="ru-RU" sz="2000" dirty="0" smtClean="0"/>
              <a:t>внедрение программ </a:t>
            </a:r>
            <a:r>
              <a:rPr lang="ru-RU" sz="2000" dirty="0"/>
              <a:t>профилактики </a:t>
            </a:r>
            <a:r>
              <a:rPr lang="ru-RU" sz="2000" dirty="0" smtClean="0"/>
              <a:t>экстремизма.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1946" y="201191"/>
            <a:ext cx="9119639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экстремистской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деятельности среди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420643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4827" y="1061898"/>
            <a:ext cx="7914730" cy="4585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                   Распространение </a:t>
            </a:r>
            <a:r>
              <a:rPr lang="ru-RU" sz="2000" b="1" dirty="0"/>
              <a:t>информации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об </a:t>
            </a:r>
            <a:r>
              <a:rPr lang="ru-RU" sz="2000" b="1" dirty="0"/>
              <a:t>экстремизме и организациях экстремистского </a:t>
            </a:r>
            <a:r>
              <a:rPr lang="ru-RU" sz="2000" b="1" dirty="0" smtClean="0"/>
              <a:t>толка</a:t>
            </a:r>
          </a:p>
          <a:p>
            <a:r>
              <a:rPr lang="ru-RU" b="1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социальные работники устраивают акции и создают проекты </a:t>
            </a:r>
            <a:br>
              <a:rPr lang="ru-RU" dirty="0" smtClean="0"/>
            </a:br>
            <a:r>
              <a:rPr lang="ru-RU" dirty="0" smtClean="0"/>
              <a:t>для информирования молодежи об экстремистских организациях и</a:t>
            </a:r>
            <a:br>
              <a:rPr lang="ru-RU" dirty="0" smtClean="0"/>
            </a:br>
            <a:r>
              <a:rPr lang="ru-RU" dirty="0" smtClean="0"/>
              <a:t>об опасности их религиозных, националистических, политических идей;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социальные работники приводят факты о трудных жизненных ситуациях и мотивах членов данных организаций. </a:t>
            </a:r>
          </a:p>
          <a:p>
            <a:endParaRPr lang="ru-RU" b="1" dirty="0" smtClean="0"/>
          </a:p>
          <a:p>
            <a:r>
              <a:rPr lang="ru-RU" b="1" dirty="0" smtClean="0"/>
              <a:t>Неэффективность социальных программ: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 ставят в качестве цели </a:t>
            </a:r>
            <a:r>
              <a:rPr lang="ru-RU" dirty="0"/>
              <a:t>изменение поведения </a:t>
            </a:r>
            <a:r>
              <a:rPr lang="ru-RU" dirty="0" smtClean="0"/>
              <a:t>молодежи;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/>
              <a:t>направлены на формирование </a:t>
            </a:r>
            <a:r>
              <a:rPr lang="ru-RU" dirty="0" smtClean="0"/>
              <a:t>у молодежи толерантности</a:t>
            </a:r>
            <a:r>
              <a:rPr lang="ru-RU" dirty="0"/>
              <a:t>, национальной терпимости и </a:t>
            </a:r>
            <a:r>
              <a:rPr lang="ru-RU" dirty="0" smtClean="0"/>
              <a:t>веротерпимости;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/>
              <a:t>пределами внимания остаются и проблемы самореализации молодых людей в современном </a:t>
            </a:r>
            <a:r>
              <a:rPr lang="ru-RU" dirty="0" smtClean="0"/>
              <a:t>мире;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непродолжительны </a:t>
            </a:r>
            <a:r>
              <a:rPr lang="ru-RU" dirty="0"/>
              <a:t>и недостаточно </a:t>
            </a:r>
            <a:r>
              <a:rPr lang="ru-RU" dirty="0" smtClean="0"/>
              <a:t>интенсивны.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62129" y="1713699"/>
            <a:ext cx="567172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14653" y="1003075"/>
            <a:ext cx="7914730" cy="4431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81188"/>
            <a:r>
              <a:rPr lang="ru-RU" sz="2000" b="1" dirty="0" smtClean="0"/>
              <a:t>Аффективное обучение</a:t>
            </a:r>
          </a:p>
          <a:p>
            <a:endParaRPr lang="ru-RU" b="1" dirty="0" smtClean="0"/>
          </a:p>
          <a:p>
            <a:endParaRPr lang="ru-RU" sz="1000" dirty="0" smtClean="0"/>
          </a:p>
          <a:p>
            <a:r>
              <a:rPr lang="ru-RU" dirty="0" smtClean="0"/>
              <a:t>Аффективное обучение </a:t>
            </a:r>
            <a:r>
              <a:rPr lang="ru-RU" dirty="0"/>
              <a:t>базируется на понимании того, что нетерпимость </a:t>
            </a:r>
            <a:endParaRPr lang="ru-RU" dirty="0" smtClean="0"/>
          </a:p>
          <a:p>
            <a:r>
              <a:rPr lang="ru-RU" dirty="0" smtClean="0"/>
              <a:t>развивается </a:t>
            </a:r>
            <a:r>
              <a:rPr lang="ru-RU" dirty="0"/>
              <a:t>у личностей с трудностями в определении и выражении эмоций, имеющих низкую самооценку, неразвитую способность к сопереживанию (</a:t>
            </a:r>
            <a:r>
              <a:rPr lang="ru-RU" dirty="0" err="1"/>
              <a:t>эмпатию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b="1" dirty="0" smtClean="0"/>
              <a:t>Подростки</a:t>
            </a:r>
            <a:r>
              <a:rPr lang="ru-RU" b="1" dirty="0"/>
              <a:t>, </a:t>
            </a:r>
            <a:r>
              <a:rPr lang="ru-RU" b="1" dirty="0" smtClean="0"/>
              <a:t>не умеющие </a:t>
            </a:r>
            <a:r>
              <a:rPr lang="ru-RU" b="1" dirty="0"/>
              <a:t>открыто проявлять свои </a:t>
            </a:r>
            <a:r>
              <a:rPr lang="ru-RU" b="1" dirty="0" smtClean="0"/>
              <a:t>эмоции</a:t>
            </a:r>
            <a:r>
              <a:rPr lang="ru-RU" b="1" dirty="0"/>
              <a:t>:</a:t>
            </a:r>
            <a:endParaRPr lang="ru-RU" b="1" dirty="0" smtClean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недостаточно общительны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скованны </a:t>
            </a:r>
            <a:r>
              <a:rPr lang="ru-RU" dirty="0"/>
              <a:t>в проявлении </a:t>
            </a:r>
            <a:r>
              <a:rPr lang="ru-RU" dirty="0" smtClean="0"/>
              <a:t>чувств; 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не </a:t>
            </a:r>
            <a:r>
              <a:rPr lang="ru-RU" dirty="0"/>
              <a:t>имеют авторитета у </a:t>
            </a:r>
            <a:r>
              <a:rPr lang="ru-RU" dirty="0" smtClean="0"/>
              <a:t>сверстников;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не </a:t>
            </a:r>
            <a:r>
              <a:rPr lang="ru-RU" dirty="0"/>
              <a:t>принимаются </a:t>
            </a:r>
            <a:r>
              <a:rPr lang="ru-RU" dirty="0" smtClean="0"/>
              <a:t>в группы сверстников; </a:t>
            </a:r>
            <a:endParaRPr lang="ru-RU" dirty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ради </a:t>
            </a:r>
            <a:r>
              <a:rPr lang="ru-RU" dirty="0"/>
              <a:t>признания готовы на все, даже на преступления. </a:t>
            </a:r>
            <a:endParaRPr lang="ru-RU" dirty="0" smtClean="0"/>
          </a:p>
          <a:p>
            <a:endParaRPr lang="ru-RU" b="1" dirty="0"/>
          </a:p>
          <a:p>
            <a:r>
              <a:rPr lang="ru-RU" b="1" dirty="0" smtClean="0"/>
              <a:t>Задача педагогов </a:t>
            </a:r>
            <a:r>
              <a:rPr lang="ru-RU" dirty="0" smtClean="0"/>
              <a:t>– </a:t>
            </a:r>
            <a:r>
              <a:rPr lang="ru-RU" dirty="0"/>
              <a:t>обучение молодых людей управлению своими эмоциями.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55597" y="1545023"/>
            <a:ext cx="567172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14653" y="1113437"/>
            <a:ext cx="7914730" cy="3893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81188"/>
            <a:r>
              <a:rPr lang="ru-RU" sz="2000" b="1" dirty="0"/>
              <a:t>Аффективное обучение</a:t>
            </a:r>
          </a:p>
          <a:p>
            <a:endParaRPr lang="ru-RU" dirty="0" smtClean="0"/>
          </a:p>
          <a:p>
            <a:endParaRPr lang="ru-RU" sz="1100" dirty="0" smtClean="0"/>
          </a:p>
          <a:p>
            <a:r>
              <a:rPr lang="ru-RU" b="1" dirty="0" smtClean="0"/>
              <a:t>Развитие </a:t>
            </a:r>
            <a:r>
              <a:rPr lang="ru-RU" b="1" dirty="0"/>
              <a:t>эмоциональной </a:t>
            </a:r>
            <a:r>
              <a:rPr lang="ru-RU" b="1" dirty="0" smtClean="0"/>
              <a:t>сферы: 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формирование умения </a:t>
            </a:r>
            <a:r>
              <a:rPr lang="ru-RU" dirty="0"/>
              <a:t>накапливать собственный и чужой опыт </a:t>
            </a:r>
            <a:r>
              <a:rPr lang="ru-RU" dirty="0" smtClean="0"/>
              <a:t>переживаний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выработка навыков </a:t>
            </a:r>
            <a:r>
              <a:rPr lang="ru-RU" dirty="0"/>
              <a:t>принятия решений в сложных стрессовых </a:t>
            </a:r>
            <a:r>
              <a:rPr lang="ru-RU" dirty="0" smtClean="0"/>
              <a:t>ситуациях; 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уменьшение склонности </a:t>
            </a:r>
            <a:r>
              <a:rPr lang="ru-RU" dirty="0"/>
              <a:t>к крайнему проявлению </a:t>
            </a:r>
            <a:r>
              <a:rPr lang="ru-RU" dirty="0" smtClean="0"/>
              <a:t>эмоций.</a:t>
            </a:r>
          </a:p>
          <a:p>
            <a:endParaRPr lang="ru-RU" dirty="0"/>
          </a:p>
          <a:p>
            <a:r>
              <a:rPr lang="ru-RU" b="1" dirty="0" smtClean="0"/>
              <a:t>Актуальность для России</a:t>
            </a:r>
            <a:r>
              <a:rPr lang="ru-RU" b="1" dirty="0"/>
              <a:t>:</a:t>
            </a:r>
            <a:endParaRPr lang="ru-RU" b="1" dirty="0" smtClean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эмоциональные </a:t>
            </a:r>
            <a:r>
              <a:rPr lang="ru-RU" dirty="0"/>
              <a:t>запреты на чрезмерное эмпатическое сопереживание заложены в фундамент культуры воспитания </a:t>
            </a:r>
            <a:r>
              <a:rPr lang="ru-RU" dirty="0" smtClean="0"/>
              <a:t>детей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родительская программа «</a:t>
            </a:r>
            <a:r>
              <a:rPr lang="ru-RU" dirty="0"/>
              <a:t>Не плачь!», «Не кричи!», «Мужчины не </a:t>
            </a:r>
            <a:r>
              <a:rPr lang="ru-RU" dirty="0" smtClean="0"/>
              <a:t>плачут!» угнетает </a:t>
            </a:r>
            <a:r>
              <a:rPr lang="ru-RU" dirty="0"/>
              <a:t>эмоциональную сферу, пагубно влияет на формирование личности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целом.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61951" y="1702680"/>
            <a:ext cx="5577134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60060" y="1125967"/>
            <a:ext cx="7695125" cy="4585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Понимание </a:t>
            </a:r>
            <a:r>
              <a:rPr lang="ru-RU" sz="2000" b="1" dirty="0"/>
              <a:t>роли социума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развитии </a:t>
            </a:r>
            <a:r>
              <a:rPr lang="ru-RU" sz="2000" b="1" dirty="0" smtClean="0"/>
              <a:t>человеческой личности</a:t>
            </a:r>
          </a:p>
          <a:p>
            <a:endParaRPr lang="ru-RU" dirty="0"/>
          </a:p>
          <a:p>
            <a:endParaRPr lang="ru-RU" sz="1050" dirty="0" smtClean="0"/>
          </a:p>
          <a:p>
            <a:r>
              <a:rPr lang="ru-RU" dirty="0" smtClean="0"/>
              <a:t>Влияние </a:t>
            </a:r>
            <a:r>
              <a:rPr lang="ru-RU" dirty="0"/>
              <a:t>семьи и </a:t>
            </a:r>
            <a:r>
              <a:rPr lang="ru-RU" dirty="0" smtClean="0"/>
              <a:t>сверстников – важнейший фактор, способствующий </a:t>
            </a:r>
            <a:r>
              <a:rPr lang="ru-RU" dirty="0"/>
              <a:t>или </a:t>
            </a:r>
            <a:r>
              <a:rPr lang="ru-RU" dirty="0" smtClean="0"/>
              <a:t>препятствующий </a:t>
            </a:r>
            <a:r>
              <a:rPr lang="ru-RU" dirty="0"/>
              <a:t>зарождению экстремистских </a:t>
            </a:r>
            <a:r>
              <a:rPr lang="ru-RU" dirty="0" smtClean="0"/>
              <a:t>идей.</a:t>
            </a:r>
          </a:p>
          <a:p>
            <a:endParaRPr lang="ru-RU" dirty="0"/>
          </a:p>
          <a:p>
            <a:r>
              <a:rPr lang="ru-RU" b="1" dirty="0" smtClean="0"/>
              <a:t>Проводятся специальные </a:t>
            </a:r>
            <a:r>
              <a:rPr lang="ru-RU" b="1" dirty="0"/>
              <a:t>программы и тренинги</a:t>
            </a:r>
            <a:r>
              <a:rPr lang="ru-RU" dirty="0"/>
              <a:t>, </a:t>
            </a:r>
            <a:r>
              <a:rPr lang="ru-RU" dirty="0" smtClean="0"/>
              <a:t>направленные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предотвращение возможного социального давления экстремистской среды.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Работа </a:t>
            </a:r>
            <a:r>
              <a:rPr lang="ru-RU" b="1" dirty="0"/>
              <a:t>ведется в двух направлениях: </a:t>
            </a:r>
            <a:endParaRPr lang="ru-RU" b="1" dirty="0" smtClean="0"/>
          </a:p>
          <a:p>
            <a:r>
              <a:rPr lang="ru-RU" b="1" dirty="0" smtClean="0"/>
              <a:t>1) </a:t>
            </a:r>
            <a:r>
              <a:rPr lang="ru-RU" dirty="0" smtClean="0"/>
              <a:t>с </a:t>
            </a:r>
            <a:r>
              <a:rPr lang="ru-RU" dirty="0"/>
              <a:t>родителями </a:t>
            </a:r>
            <a:r>
              <a:rPr lang="ru-RU" dirty="0" smtClean="0"/>
              <a:t>подростков;  </a:t>
            </a:r>
          </a:p>
          <a:p>
            <a:r>
              <a:rPr lang="ru-RU" b="1" dirty="0" smtClean="0"/>
              <a:t>2) </a:t>
            </a:r>
            <a:r>
              <a:rPr lang="ru-RU" dirty="0" smtClean="0"/>
              <a:t>с </a:t>
            </a:r>
            <a:r>
              <a:rPr lang="ru-RU" dirty="0"/>
              <a:t>самими подростками </a:t>
            </a:r>
            <a:r>
              <a:rPr lang="ru-RU" dirty="0" smtClean="0"/>
              <a:t>– </a:t>
            </a:r>
            <a:r>
              <a:rPr lang="ru-RU" dirty="0"/>
              <a:t>молодежными лидерами, желающими пройти определенное обучение устойчивости к социальному давлению, чтобы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дальнейшем осуществлять профилактическую </a:t>
            </a:r>
            <a:r>
              <a:rPr lang="ru-RU" dirty="0" err="1"/>
              <a:t>антиэкстремистскую</a:t>
            </a:r>
            <a:r>
              <a:rPr lang="ru-RU" dirty="0"/>
              <a:t> деятельность в своей школе, </a:t>
            </a:r>
            <a:r>
              <a:rPr lang="ru-RU" dirty="0" smtClean="0"/>
              <a:t>районе</a:t>
            </a:r>
            <a:r>
              <a:rPr lang="ru-RU" dirty="0"/>
              <a:t>.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55597" y="1989866"/>
            <a:ext cx="5750555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19120" y="1097290"/>
            <a:ext cx="7914730" cy="4278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700" b="1" dirty="0" smtClean="0"/>
          </a:p>
          <a:p>
            <a:pPr algn="ctr"/>
            <a:r>
              <a:rPr lang="ru-RU" sz="2000" b="1" dirty="0" smtClean="0"/>
              <a:t>Формирование жизненных навыков подростков,</a:t>
            </a:r>
          </a:p>
          <a:p>
            <a:pPr algn="ctr"/>
            <a:r>
              <a:rPr lang="ru-RU" sz="2000" b="1" dirty="0" smtClean="0"/>
              <a:t> оказание помощи в достижении возрастных и личных целей</a:t>
            </a:r>
          </a:p>
          <a:p>
            <a:pPr algn="ctr"/>
            <a:endParaRPr lang="ru-RU" sz="2000" b="1" dirty="0"/>
          </a:p>
          <a:p>
            <a:pPr algn="ctr"/>
            <a:endParaRPr lang="ru-RU" sz="600" dirty="0"/>
          </a:p>
          <a:p>
            <a:r>
              <a:rPr lang="ru-RU" dirty="0" smtClean="0"/>
              <a:t>Когнитивное </a:t>
            </a:r>
            <a:r>
              <a:rPr lang="ru-RU" dirty="0"/>
              <a:t>развитие – основа осмысленного формирования собственного поведенческого стиля.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П</a:t>
            </a:r>
            <a:r>
              <a:rPr lang="ru-RU" b="1" dirty="0" smtClean="0"/>
              <a:t>рограммы </a:t>
            </a:r>
            <a:r>
              <a:rPr lang="ru-RU" b="1" dirty="0"/>
              <a:t>формирования жизненных </a:t>
            </a:r>
            <a:r>
              <a:rPr lang="ru-RU" b="1" dirty="0" smtClean="0"/>
              <a:t>навыков: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самореализация </a:t>
            </a:r>
            <a:r>
              <a:rPr lang="ru-RU" dirty="0"/>
              <a:t>человека в </a:t>
            </a:r>
            <a:r>
              <a:rPr lang="ru-RU" dirty="0" smtClean="0"/>
              <a:t>обществе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/>
              <a:t>у</a:t>
            </a:r>
            <a:r>
              <a:rPr lang="ru-RU" dirty="0" smtClean="0"/>
              <a:t>мение </a:t>
            </a:r>
            <a:r>
              <a:rPr lang="ru-RU" dirty="0"/>
              <a:t>ориентироваться во </a:t>
            </a:r>
            <a:r>
              <a:rPr lang="ru-RU" dirty="0" smtClean="0"/>
              <a:t>взаимоотношениях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/>
              <a:t>умение </a:t>
            </a:r>
            <a:r>
              <a:rPr lang="ru-RU" dirty="0" smtClean="0"/>
              <a:t>выстраивать </a:t>
            </a:r>
            <a:r>
              <a:rPr lang="ru-RU" dirty="0"/>
              <a:t>свое поведение в различных </a:t>
            </a:r>
            <a:r>
              <a:rPr lang="ru-RU" dirty="0" smtClean="0"/>
              <a:t>ситуациях; 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повышение уверенности в себе;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уменьшение агрессии; 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повышение устойчивости </a:t>
            </a:r>
            <a:r>
              <a:rPr lang="ru-RU" dirty="0"/>
              <a:t>к различным отрицательным социальным влияниям.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19120" y="1990324"/>
            <a:ext cx="6446109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55597" y="1211177"/>
            <a:ext cx="8053545" cy="3754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Развитии </a:t>
            </a:r>
            <a:r>
              <a:rPr lang="ru-RU" sz="2000" b="1" dirty="0"/>
              <a:t>деятельности,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альтернативной экстремистской</a:t>
            </a:r>
          </a:p>
          <a:p>
            <a:endParaRPr lang="ru-RU" b="1" dirty="0" smtClean="0"/>
          </a:p>
          <a:p>
            <a:endParaRPr lang="ru-RU" dirty="0"/>
          </a:p>
          <a:p>
            <a:r>
              <a:rPr lang="ru-RU" b="1" dirty="0" smtClean="0"/>
              <a:t>Разработка </a:t>
            </a:r>
            <a:r>
              <a:rPr lang="ru-RU" b="1" dirty="0"/>
              <a:t>и внедрение альтернативных социальных программ развития специфической активности </a:t>
            </a:r>
            <a:r>
              <a:rPr lang="ru-RU" b="1" dirty="0" smtClean="0"/>
              <a:t>молодежи, </a:t>
            </a:r>
            <a:r>
              <a:rPr lang="ru-RU" b="1" dirty="0"/>
              <a:t>в которых </a:t>
            </a:r>
            <a:r>
              <a:rPr lang="ru-RU" b="1" dirty="0" smtClean="0"/>
              <a:t>реализованы: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стремление </a:t>
            </a:r>
            <a:r>
              <a:rPr lang="ru-RU" dirty="0"/>
              <a:t>к </a:t>
            </a:r>
            <a:r>
              <a:rPr lang="ru-RU" dirty="0" smtClean="0"/>
              <a:t>риску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поиск </a:t>
            </a:r>
            <a:r>
              <a:rPr lang="ru-RU" dirty="0"/>
              <a:t>острых </a:t>
            </a:r>
            <a:r>
              <a:rPr lang="ru-RU" dirty="0" smtClean="0"/>
              <a:t>ощущений; </a:t>
            </a:r>
          </a:p>
          <a:p>
            <a:pPr marL="285750" indent="-285750">
              <a:buFont typeface="Garamond" pitchFamily="18" charset="0"/>
              <a:buChar char="–"/>
            </a:pPr>
            <a:r>
              <a:rPr lang="ru-RU" dirty="0" smtClean="0"/>
              <a:t>повышенная </a:t>
            </a:r>
            <a:r>
              <a:rPr lang="ru-RU" dirty="0"/>
              <a:t>поведенческая активность.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Данное </a:t>
            </a:r>
            <a:r>
              <a:rPr lang="ru-RU" dirty="0"/>
              <a:t>направление является попыткой сублимации экстремистской агрессии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различные виды конструктивной деятельности: </a:t>
            </a:r>
            <a:endParaRPr lang="ru-RU" dirty="0" smtClean="0"/>
          </a:p>
          <a:p>
            <a:r>
              <a:rPr lang="ru-RU" dirty="0" smtClean="0"/>
              <a:t>занятия </a:t>
            </a:r>
            <a:r>
              <a:rPr lang="ru-RU" dirty="0"/>
              <a:t>спортом, путешествия, творчество, хобби, </a:t>
            </a:r>
            <a:r>
              <a:rPr lang="ru-RU" dirty="0" smtClean="0"/>
              <a:t>клубы.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69333" y="1989728"/>
            <a:ext cx="5167231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363274" y="-233159"/>
            <a:ext cx="6024906" cy="6024907"/>
            <a:chOff x="3363274" y="-233159"/>
            <a:chExt cx="6024906" cy="6024907"/>
          </a:xfrm>
        </p:grpSpPr>
        <p:pic>
          <p:nvPicPr>
            <p:cNvPr id="8" name="Picture 3" descr="C:\Users\Таня\Desktop\ФЕВРАЛЬ\Экстремизм\sx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74" y="-233159"/>
              <a:ext cx="6024906" cy="602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680347" y="1763663"/>
              <a:ext cx="349994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В</a:t>
              </a:r>
              <a:r>
                <a:rPr lang="ru-RU" b="1" dirty="0" smtClean="0"/>
                <a:t>ектор </a:t>
              </a:r>
              <a:r>
                <a:rPr lang="ru-RU" b="1" dirty="0"/>
                <a:t>профилактической работы к предупреждению проявлений экстремизма</a:t>
              </a:r>
              <a:endParaRPr lang="ru-RU" sz="500" b="1" dirty="0"/>
            </a:p>
            <a:p>
              <a:pPr algn="ctr"/>
              <a:r>
                <a:rPr lang="ru-RU" b="1" dirty="0" smtClean="0"/>
                <a:t>направлен </a:t>
              </a:r>
              <a:r>
                <a:rPr lang="ru-RU" b="1" dirty="0"/>
                <a:t>на укрепление внутренних позиций формирующейся </a:t>
              </a:r>
              <a:r>
                <a:rPr lang="ru-RU" b="1" dirty="0" smtClean="0"/>
                <a:t>личности.</a:t>
              </a:r>
              <a:endParaRPr lang="ru-RU" b="1" dirty="0"/>
            </a:p>
          </p:txBody>
        </p:sp>
      </p:grpSp>
      <p:pic>
        <p:nvPicPr>
          <p:cNvPr id="10" name="Picture 4" descr="C:\Users\Таня\Desktop\ФЕВРАЛЬ\Экстремизм\eks1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26875"/>
          <a:stretch/>
        </p:blipFill>
        <p:spPr bwMode="auto">
          <a:xfrm>
            <a:off x="9561186" y="4779560"/>
            <a:ext cx="1340069" cy="13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Таня\Desktop\ФЕВРАЛЬ\Экстремизм\zdcdsc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38" y="1635874"/>
            <a:ext cx="1785058" cy="44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Экстремизм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010826" y="1863074"/>
            <a:ext cx="5715000" cy="5715000"/>
            <a:chOff x="374649" y="-667292"/>
            <a:chExt cx="5715000" cy="5715000"/>
          </a:xfrm>
        </p:grpSpPr>
        <p:pic>
          <p:nvPicPr>
            <p:cNvPr id="2052" name="Picture 4" descr="C:\Users\Таня\Desktop\ФЕВРАЛЬ\Экстремизм\экстремизм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49" y="-667292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08993" y="1638865"/>
              <a:ext cx="4493172" cy="1631216"/>
            </a:xfrm>
            <a:prstGeom prst="rect">
              <a:avLst/>
            </a:prstGeom>
            <a:noFill/>
            <a:ln w="38100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/>
                <a:t>от латинского «</a:t>
              </a:r>
              <a:r>
                <a:rPr lang="en-US" sz="2000" dirty="0" err="1" smtClean="0"/>
                <a:t>extremus</a:t>
              </a:r>
              <a:r>
                <a:rPr lang="ru-RU" sz="2000" dirty="0" smtClean="0"/>
                <a:t>»</a:t>
              </a:r>
              <a:r>
                <a:rPr lang="en-US" sz="2000" dirty="0" smtClean="0"/>
                <a:t> </a:t>
              </a:r>
              <a:r>
                <a:rPr lang="en-US" sz="2000" dirty="0"/>
                <a:t>— </a:t>
              </a:r>
              <a:r>
                <a:rPr lang="ru-RU" sz="2000" dirty="0" smtClean="0"/>
                <a:t>крайний; убеждения</a:t>
              </a:r>
              <a:r>
                <a:rPr lang="ru-RU" sz="2000" dirty="0"/>
                <a:t>, отношение к чему-то или кому-то, чувства, стратегии, действия личности, выходящие за рамки общепринятого, </a:t>
              </a:r>
              <a:r>
                <a:rPr lang="ru-RU" sz="2000" dirty="0" smtClean="0"/>
                <a:t>обычного</a:t>
              </a:r>
              <a:endParaRPr lang="ru-RU" sz="20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30170" y="-562599"/>
            <a:ext cx="5715000" cy="5715000"/>
            <a:chOff x="6064468" y="-1525341"/>
            <a:chExt cx="5715000" cy="5715000"/>
          </a:xfrm>
        </p:grpSpPr>
        <p:pic>
          <p:nvPicPr>
            <p:cNvPr id="2051" name="Picture 3" descr="C:\Users\Таня\Desktop\ФЕВРАЛЬ\Экстремизм\терроризм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468" y="-1525341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54212" y="1059465"/>
              <a:ext cx="4493172" cy="1323439"/>
            </a:xfrm>
            <a:prstGeom prst="rect">
              <a:avLst/>
            </a:prstGeom>
            <a:noFill/>
            <a:ln w="38100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/>
                <a:t>совокупность противоправных действий (убийств, похищений, </a:t>
              </a:r>
              <a:r>
                <a:rPr lang="ru-RU" sz="2000" dirty="0" smtClean="0"/>
                <a:t>диверсий), </a:t>
              </a:r>
              <a:r>
                <a:rPr lang="ru-RU" sz="2000" dirty="0"/>
                <a:t>служащая средством достижения политических </a:t>
              </a:r>
              <a:r>
                <a:rPr lang="ru-RU" sz="2000" dirty="0" smtClean="0"/>
                <a:t>целей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10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Экстремизм\sxccas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5728" y="1186993"/>
            <a:ext cx="4739500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Только воспитательные меры могут дать наилучшие результаты, и к их реализации необходимо привлечь все возможные ресурсы: семью, образовательные учреждения, учреждения дополнительного образования, спортивные секции, молодежные </a:t>
            </a:r>
            <a:r>
              <a:rPr lang="ru-RU" sz="2000" dirty="0" smtClean="0"/>
              <a:t>организации.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04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56496" y="4326670"/>
            <a:ext cx="1944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СЕМЬЯ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9047" y="1761869"/>
            <a:ext cx="3168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закладывается </a:t>
            </a:r>
            <a:endParaRPr lang="en-US" sz="2000" dirty="0" smtClean="0"/>
          </a:p>
          <a:p>
            <a:pPr algn="ctr" fontAlgn="base"/>
            <a:r>
              <a:rPr lang="ru-RU" sz="2000" dirty="0" smtClean="0"/>
              <a:t>мышление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49047" y="3147883"/>
            <a:ext cx="3168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приобретаются навыки взаимодействия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087565" y="1749755"/>
            <a:ext cx="2850959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с</a:t>
            </a:r>
            <a:r>
              <a:rPr lang="ru-RU" sz="2000" dirty="0" smtClean="0"/>
              <a:t>тановление личности</a:t>
            </a:r>
          </a:p>
          <a:p>
            <a:pPr algn="ctr" fontAlgn="base"/>
            <a:r>
              <a:rPr lang="ru-RU" sz="2000" dirty="0" smtClean="0"/>
              <a:t>ребенка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087562" y="3195940"/>
            <a:ext cx="285095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dirty="0" smtClean="0"/>
              <a:t>социализация </a:t>
            </a:r>
            <a:r>
              <a:rPr lang="ru-RU" sz="2000" dirty="0"/>
              <a:t>личности </a:t>
            </a:r>
            <a:r>
              <a:rPr lang="ru-RU" sz="2000" dirty="0" smtClean="0"/>
              <a:t>ребенка</a:t>
            </a:r>
            <a:endParaRPr lang="ru-RU" sz="2000" dirty="0"/>
          </a:p>
        </p:txBody>
      </p:sp>
      <p:sp>
        <p:nvSpPr>
          <p:cNvPr id="11" name="Правая фигурная скобка 10"/>
          <p:cNvSpPr/>
          <p:nvPr/>
        </p:nvSpPr>
        <p:spPr>
          <a:xfrm rot="10800000" flipH="1">
            <a:off x="7382016" y="2236724"/>
            <a:ext cx="258370" cy="1248330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473292" y="2010716"/>
            <a:ext cx="1927204" cy="1927204"/>
            <a:chOff x="1473292" y="2010716"/>
            <a:chExt cx="1927204" cy="1927204"/>
          </a:xfrm>
        </p:grpSpPr>
        <p:sp>
          <p:nvSpPr>
            <p:cNvPr id="2" name="Овал 1"/>
            <p:cNvSpPr/>
            <p:nvPr/>
          </p:nvSpPr>
          <p:spPr>
            <a:xfrm>
              <a:off x="1473292" y="2010716"/>
              <a:ext cx="1927204" cy="192720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E:\++++05 05 РАБОЧИЙ СТОЛ\ПРЕЗЕНТАЦИИ МИНСК\ВЕБИНАР СЕМЬЯ\7923233-0-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834" y="2236724"/>
              <a:ext cx="1021183" cy="147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 descr="E:\++++05 05 РАБОЧИЙ СТОЛ\ПРЕЗЕНТАЦИИ МИНСК\ВЕБИНАР СЕМЬЯ\shutterstock-293497514_or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42" y="3507883"/>
            <a:ext cx="2328620" cy="26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5" grpId="0" animBg="1"/>
      <p:bldP spid="23" grpId="0" animBg="1"/>
      <p:bldP spid="2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8192" y="925993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Работа педагогов по воспитанию толерантности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298" y="1645507"/>
            <a:ext cx="4871061" cy="4871061"/>
            <a:chOff x="47298" y="1645507"/>
            <a:chExt cx="4871061" cy="4871061"/>
          </a:xfrm>
        </p:grpSpPr>
        <p:pic>
          <p:nvPicPr>
            <p:cNvPr id="13315" name="Picture 3" descr="C:\Users\Таня\Desktop\ФЕВРАЛЬ\Экстремизм\dsc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8" y="1645507"/>
              <a:ext cx="4871061" cy="487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963256" y="3757332"/>
              <a:ext cx="2757401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профилактика </a:t>
              </a:r>
              <a:endParaRPr lang="en-US" sz="2000" dirty="0" smtClean="0"/>
            </a:p>
            <a:p>
              <a:pPr algn="ctr"/>
              <a:r>
                <a:rPr lang="ru-RU" sz="2000" dirty="0" smtClean="0"/>
                <a:t>бытовой ксенофобии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459238" y="2214894"/>
            <a:ext cx="4882875" cy="4882874"/>
            <a:chOff x="3459238" y="2214894"/>
            <a:chExt cx="4882875" cy="4882874"/>
          </a:xfrm>
        </p:grpSpPr>
        <p:pic>
          <p:nvPicPr>
            <p:cNvPr id="13317" name="Picture 5" descr="C:\Users\Таня\Desktop\ФЕВРАЛЬ\Экстремизм\dcfsdfc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238" y="2214894"/>
              <a:ext cx="4882875" cy="488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4549270" y="4179556"/>
              <a:ext cx="247203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профилактика </a:t>
              </a:r>
              <a:endParaRPr lang="en-US" sz="2000" dirty="0" smtClean="0"/>
            </a:p>
            <a:p>
              <a:pPr algn="ctr"/>
              <a:r>
                <a:rPr lang="ru-RU" sz="2000" dirty="0"/>
                <a:t>нетерпимости </a:t>
              </a:r>
              <a:endParaRPr lang="en-US" sz="2000" dirty="0" smtClean="0"/>
            </a:p>
            <a:p>
              <a:pPr algn="ctr"/>
              <a:r>
                <a:rPr lang="ru-RU" sz="2000" dirty="0" smtClean="0"/>
                <a:t>к </a:t>
              </a:r>
              <a:r>
                <a:rPr lang="ru-RU" sz="2000" dirty="0"/>
                <a:t>дискриминации</a:t>
              </a:r>
              <a:endParaRPr lang="ru-RU" sz="2000" dirty="0" smtClean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994007" y="2429301"/>
            <a:ext cx="4871061" cy="3358350"/>
            <a:chOff x="6994007" y="2429301"/>
            <a:chExt cx="4871061" cy="3358350"/>
          </a:xfrm>
        </p:grpSpPr>
        <p:pic>
          <p:nvPicPr>
            <p:cNvPr id="13318" name="Picture 6" descr="C:\Users\Таня\Desktop\ФЕВРАЛЬ\Экстремизм\dsfcsdf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0" b="15585"/>
            <a:stretch/>
          </p:blipFill>
          <p:spPr bwMode="auto">
            <a:xfrm>
              <a:off x="6994007" y="2429301"/>
              <a:ext cx="4871061" cy="335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7895243" y="2938977"/>
              <a:ext cx="2790951" cy="22467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/>
                <a:t>ориентация </a:t>
              </a:r>
              <a:r>
                <a:rPr lang="ru-RU" sz="2000" dirty="0" smtClean="0"/>
                <a:t>на </a:t>
              </a:r>
              <a:r>
                <a:rPr lang="ru-RU" sz="2000" dirty="0"/>
                <a:t>выбор правомерного, социально 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ru-RU" sz="2000" dirty="0" smtClean="0"/>
                <a:t>одобряемого </a:t>
              </a:r>
              <a:r>
                <a:rPr lang="ru-RU" sz="2000" dirty="0"/>
                <a:t>варианта удовлетворения своих личных </a:t>
              </a:r>
              <a:r>
                <a:rPr lang="ru-RU" sz="2000" dirty="0" smtClean="0"/>
                <a:t>интересов и потребностей</a:t>
              </a:r>
              <a:r>
                <a:rPr lang="en-US" sz="2000" dirty="0" smtClean="0"/>
                <a:t> </a:t>
              </a:r>
              <a:endParaRPr lang="ru-RU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639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8192" y="925993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Работа педагогов по воспитанию толерантности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 обучающегося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6174" y="2729513"/>
            <a:ext cx="5402348" cy="221599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КОНЕЧНАЯ  ЦЕЛЬ  РАБОТЫ ПЕДАГОГА </a:t>
            </a:r>
            <a:r>
              <a:rPr lang="ru-RU" dirty="0" smtClean="0"/>
              <a:t>– </a:t>
            </a:r>
            <a:r>
              <a:rPr lang="ru-RU" sz="2000" dirty="0"/>
              <a:t>изменение правового сознания людей таким образом, чтобы сама мысль </a:t>
            </a:r>
            <a:r>
              <a:rPr lang="ru-RU" sz="2000" dirty="0" smtClean="0"/>
              <a:t>о </a:t>
            </a:r>
            <a:r>
              <a:rPr lang="ru-RU" sz="2000" dirty="0"/>
              <a:t>возможности применения насильственных методов для разрешения любых проблем и </a:t>
            </a:r>
            <a:r>
              <a:rPr lang="ru-RU" sz="2000" dirty="0" smtClean="0"/>
              <a:t>противоречий была </a:t>
            </a:r>
            <a:r>
              <a:rPr lang="ru-RU" sz="2000" dirty="0"/>
              <a:t>неприемлема для абсолютного большинства населения.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107435" y="2889211"/>
            <a:ext cx="2228055" cy="2247407"/>
            <a:chOff x="469396" y="2595084"/>
            <a:chExt cx="2672690" cy="2695904"/>
          </a:xfrm>
        </p:grpSpPr>
        <p:pic>
          <p:nvPicPr>
            <p:cNvPr id="7" name="Picture 3" descr="C:\Users\Таня\Desktop\НОЯБРЬ\Психолого-педагогическое сопровождение детей с ОВЗ\consulting-specialist-slide-template-business-data-graph-chart_1262-129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5" t="21891" r="28191" b="20229"/>
            <a:stretch/>
          </p:blipFill>
          <p:spPr bwMode="auto">
            <a:xfrm>
              <a:off x="469396" y="2595084"/>
              <a:ext cx="2672690" cy="269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914031" y="3052284"/>
              <a:ext cx="1783420" cy="1783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5" descr="C:\Users\Таня\Desktop\НОЯБРЬ\Принципы педагогического взаимодействия\collection-head-care-logo-head-intelligence-logo-designs-concept_8156-218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6" t="12703" r="55728" b="64637"/>
            <a:stretch/>
          </p:blipFill>
          <p:spPr bwMode="auto">
            <a:xfrm>
              <a:off x="1145797" y="3203609"/>
              <a:ext cx="1319888" cy="135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3" descr="C:\Users\Таня\Desktop\НОЯБРЬ\Психолого-педагогическое сопровождение детей с ОВЗ\modern-pack-of-expressive-businesswoman-character_23-2147610122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2" t="50000" r="13504" b="5833"/>
          <a:stretch/>
        </p:blipFill>
        <p:spPr bwMode="auto">
          <a:xfrm flipH="1">
            <a:off x="9169125" y="4012117"/>
            <a:ext cx="1968058" cy="21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Таня\Desktop\ФЕВРАЛЬ\Экстремизм\ЧЕРТЫ ПРОФИЛАКТИК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22830" y="4040508"/>
            <a:ext cx="3726875" cy="156966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Комплексный подход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профилактике молодежного 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6285" y="1262445"/>
            <a:ext cx="8227394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безусловного отрицания использования насилия </a:t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качестве инструмента решения социальных </a:t>
            </a:r>
            <a:r>
              <a:rPr lang="ru-RU" dirty="0" smtClean="0"/>
              <a:t>проблем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формирование толерантности – свойства </a:t>
            </a:r>
            <a:r>
              <a:rPr lang="ru-RU" dirty="0"/>
              <a:t>личности непредвзято принимать разнообразие точек зрения на одни и те же предметы и явления,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разделяя их на «правильные» и «неправильные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потребности в позитивной самоидентификации молодых </a:t>
            </a:r>
            <a:r>
              <a:rPr lang="ru-RU" dirty="0" smtClean="0"/>
              <a:t>людей: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избавление </a:t>
            </a:r>
            <a:r>
              <a:rPr lang="ru-RU" dirty="0"/>
              <a:t>от предубеждений в отношении иных социальных групп, </a:t>
            </a:r>
            <a:r>
              <a:rPr lang="ru-RU" dirty="0" smtClean="0"/>
              <a:t>блокирование </a:t>
            </a:r>
            <a:r>
              <a:rPr lang="ru-RU" dirty="0"/>
              <a:t>механизма «поиска врагов</a:t>
            </a:r>
            <a:r>
              <a:rPr lang="ru-RU" dirty="0" smtClean="0"/>
              <a:t>» путем формирования </a:t>
            </a:r>
            <a:r>
              <a:rPr lang="ru-RU" dirty="0"/>
              <a:t>позитивного отношения к истории и культуре своего народа, своей страны,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гордости за </a:t>
            </a:r>
            <a:r>
              <a:rPr lang="ru-RU" dirty="0"/>
              <a:t>свой коллектив, район, </a:t>
            </a:r>
            <a:r>
              <a:rPr lang="ru-RU" dirty="0" smtClean="0"/>
              <a:t>город;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акцент – не </a:t>
            </a:r>
            <a:r>
              <a:rPr lang="ru-RU" dirty="0"/>
              <a:t>обязательно кого-то побить, чтобы быть лучшим,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патриотизм – это любовь, а не ненависть.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1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Таня\Desktop\ФЕВРАЛЬ\Экстремизм\ЧЕРТЫ ПРОФИЛАКТИК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96285" y="948541"/>
            <a:ext cx="8227394" cy="480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реализация потребности молодых людей в </a:t>
            </a:r>
            <a:r>
              <a:rPr lang="ru-RU" dirty="0" smtClean="0"/>
              <a:t>самоуважении</a:t>
            </a:r>
            <a:r>
              <a:rPr lang="ru-RU" dirty="0"/>
              <a:t> </a:t>
            </a:r>
            <a:r>
              <a:rPr lang="ru-RU" dirty="0" smtClean="0"/>
              <a:t>путем</a:t>
            </a:r>
            <a:br>
              <a:rPr lang="ru-RU" dirty="0" smtClean="0"/>
            </a:br>
            <a:r>
              <a:rPr lang="ru-RU" dirty="0" smtClean="0"/>
              <a:t>диалогического общения, способствующего  формированию </a:t>
            </a:r>
            <a:br>
              <a:rPr lang="ru-RU" dirty="0" smtClean="0"/>
            </a:br>
            <a:r>
              <a:rPr lang="ru-RU" dirty="0" smtClean="0"/>
              <a:t>оптимальных социальных установок;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беспечение </a:t>
            </a:r>
            <a:r>
              <a:rPr lang="ru-RU" dirty="0"/>
              <a:t>молодым людям социально-приемлемых каналов реализации потребности в проявлении инициативы, поисковой активности и «конструктивной агрессивности» (стремления к освоению и изменению мира,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творческой самореализации</a:t>
            </a:r>
            <a:r>
              <a:rPr lang="ru-RU" dirty="0" smtClean="0"/>
              <a:t>):</a:t>
            </a:r>
          </a:p>
          <a:p>
            <a:pPr marL="285750" indent="-285750">
              <a:buFontTx/>
              <a:buChar char="-"/>
            </a:pPr>
            <a:r>
              <a:rPr lang="ru-RU" dirty="0"/>
              <a:t>з</a:t>
            </a:r>
            <a:r>
              <a:rPr lang="ru-RU" dirty="0" smtClean="0"/>
              <a:t>анятия </a:t>
            </a:r>
            <a:r>
              <a:rPr lang="ru-RU" dirty="0"/>
              <a:t>спортом и </a:t>
            </a:r>
            <a:r>
              <a:rPr lang="ru-RU" dirty="0" smtClean="0"/>
              <a:t>творчеством;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участие </a:t>
            </a:r>
            <a:r>
              <a:rPr lang="ru-RU" dirty="0"/>
              <a:t>в социальных </a:t>
            </a:r>
            <a:r>
              <a:rPr lang="ru-RU" dirty="0" smtClean="0"/>
              <a:t>проектах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института </a:t>
            </a:r>
            <a:r>
              <a:rPr lang="ru-RU" dirty="0" err="1" smtClean="0"/>
              <a:t>волонтерства</a:t>
            </a:r>
            <a:r>
              <a:rPr lang="ru-RU" dirty="0" smtClean="0"/>
              <a:t>; 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культурной </a:t>
            </a:r>
            <a:r>
              <a:rPr lang="ru-RU" dirty="0" smtClean="0"/>
              <a:t>компетентности: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выработка </a:t>
            </a:r>
            <a:r>
              <a:rPr lang="ru-RU" dirty="0"/>
              <a:t>реальных навыков взаимодействия в этнокультурной </a:t>
            </a:r>
            <a:r>
              <a:rPr lang="ru-RU" dirty="0" smtClean="0"/>
              <a:t>среде;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организация успешной </a:t>
            </a:r>
            <a:r>
              <a:rPr lang="ru-RU" dirty="0"/>
              <a:t>и </a:t>
            </a:r>
            <a:r>
              <a:rPr lang="ru-RU" dirty="0" smtClean="0"/>
              <a:t>интересной совместной </a:t>
            </a:r>
            <a:br>
              <a:rPr lang="ru-RU" dirty="0" smtClean="0"/>
            </a:br>
            <a:r>
              <a:rPr lang="ru-RU" dirty="0" smtClean="0"/>
              <a:t>деятельности </a:t>
            </a:r>
            <a:r>
              <a:rPr lang="ru-RU" dirty="0"/>
              <a:t>представителей разных </a:t>
            </a:r>
            <a:r>
              <a:rPr lang="ru-RU" dirty="0" smtClean="0"/>
              <a:t>национальностей.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22830" y="4040508"/>
            <a:ext cx="3726875" cy="156966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Комплексный подход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профилактике молодежного 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7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Таня\Desktop\ФЕВРАЛЬ\Экстремизм\ЧЕРТЫ ПРОФИЛАКТИК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96285" y="1434973"/>
            <a:ext cx="7970145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включение </a:t>
            </a:r>
            <a:r>
              <a:rPr lang="ru-RU" sz="2000" dirty="0"/>
              <a:t>молодежи в самостоятельную исследовательскую </a:t>
            </a:r>
            <a:r>
              <a:rPr lang="ru-RU" sz="2000" dirty="0" smtClean="0"/>
              <a:t>работу:</a:t>
            </a:r>
            <a:br>
              <a:rPr lang="ru-RU" sz="2000" dirty="0" smtClean="0"/>
            </a:br>
            <a:r>
              <a:rPr lang="ru-RU" sz="2000" dirty="0" smtClean="0"/>
              <a:t>- подготовка </a:t>
            </a:r>
            <a:r>
              <a:rPr lang="ru-RU" sz="2000" dirty="0"/>
              <a:t>рефератов, </a:t>
            </a:r>
            <a:br>
              <a:rPr lang="ru-RU" sz="2000" dirty="0"/>
            </a:br>
            <a:r>
              <a:rPr lang="ru-RU" sz="2000" dirty="0" smtClean="0"/>
              <a:t>- эссе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конкурсных </a:t>
            </a:r>
            <a:r>
              <a:rPr lang="ru-RU" sz="2000" dirty="0"/>
              <a:t>научных работ по </a:t>
            </a:r>
            <a:r>
              <a:rPr lang="ru-RU" sz="2000" dirty="0" smtClean="0"/>
              <a:t>вопросам социального </a:t>
            </a:r>
            <a:r>
              <a:rPr lang="ru-RU" sz="2000" dirty="0"/>
              <a:t>взаимодействия и </a:t>
            </a:r>
            <a:r>
              <a:rPr lang="ru-RU" sz="2000" dirty="0" smtClean="0"/>
              <a:t>толерантности</a:t>
            </a:r>
            <a:r>
              <a:rPr lang="ru-RU" sz="2000" dirty="0"/>
              <a:t>;</a:t>
            </a:r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коллекции книг, фильмов и других материалов, формирующих ценности толерантности, </a:t>
            </a:r>
            <a:r>
              <a:rPr lang="ru-RU" sz="2000" dirty="0" smtClean="0"/>
              <a:t>ненасилия;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использование </a:t>
            </a:r>
            <a:r>
              <a:rPr lang="ru-RU" sz="2000" dirty="0"/>
              <a:t>в профилактической работе </a:t>
            </a:r>
            <a:r>
              <a:rPr lang="ru-RU" sz="2000" dirty="0" smtClean="0"/>
              <a:t>ресурсов Интернет.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-122830" y="4040508"/>
            <a:ext cx="3726875" cy="156966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Комплексный подход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профилактике молодежного 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Экстремизм\hbjm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872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072" y="703665"/>
            <a:ext cx="6221459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У</a:t>
            </a:r>
            <a:r>
              <a:rPr lang="ru-RU" sz="2000" dirty="0" smtClean="0"/>
              <a:t>величение </a:t>
            </a:r>
            <a:r>
              <a:rPr lang="ru-RU" sz="2000" dirty="0"/>
              <a:t>в России количества уголовных, административных и гражданских дел, связанных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экстремизмом, свидетельствует не только о растущей опасности данного явления, но и о несовершенстве закона, многие формулировки которого весьма неоднозначны.</a:t>
            </a:r>
          </a:p>
        </p:txBody>
      </p:sp>
    </p:spTree>
    <p:extLst>
      <p:ext uri="{BB962C8B-B14F-4D97-AF65-F5344CB8AC3E}">
        <p14:creationId xmlns:p14="http://schemas.microsoft.com/office/powerpoint/2010/main" val="694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Таня\Desktop\ФЕВРАЛЬ\Экстремизм\законодательст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6001" y="4268746"/>
            <a:ext cx="791473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Принятие законопроекта </a:t>
            </a:r>
            <a:r>
              <a:rPr lang="ru-RU" b="1" dirty="0"/>
              <a:t>о частичной декриминализации статьи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 </a:t>
            </a:r>
            <a:r>
              <a:rPr lang="ru-RU" b="1" dirty="0"/>
              <a:t>возбуждении ненависти или вражды (статья 282 УК). </a:t>
            </a:r>
            <a:endParaRPr lang="ru-RU" b="1" dirty="0" smtClean="0"/>
          </a:p>
          <a:p>
            <a:endParaRPr lang="ru-RU" dirty="0"/>
          </a:p>
          <a:p>
            <a:r>
              <a:rPr lang="ru-RU" dirty="0" smtClean="0"/>
              <a:t>Ответственность </a:t>
            </a:r>
            <a:r>
              <a:rPr lang="ru-RU" dirty="0"/>
              <a:t>за экстремизм в интернете и СМИ будет наступать только если это нарушение совершено более одного раза в течение года.</a:t>
            </a:r>
          </a:p>
        </p:txBody>
      </p:sp>
      <p:pic>
        <p:nvPicPr>
          <p:cNvPr id="7" name="Picture 2" descr="C:\Users\Таня\Desktop\ФЕВРАЛЬ\Экстремизм\3713c14f3f769f35fc3a29dc43f45b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87" y="2194990"/>
            <a:ext cx="2716626" cy="17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68077" y="241955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Совершенствование законодательства 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как мера профилактики экстремизма</a:t>
            </a:r>
            <a:endParaRPr lang="ru-RU" sz="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Таня\Desktop\ФЕВРАЛЬ\Экстремизм\законодательст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276" y="4104975"/>
            <a:ext cx="791473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Рассматривается </a:t>
            </a:r>
            <a:r>
              <a:rPr lang="ru-RU" b="1" dirty="0"/>
              <a:t>вопрос об упразднении </a:t>
            </a:r>
            <a:r>
              <a:rPr lang="ru-RU" b="1" dirty="0" smtClean="0"/>
              <a:t>Федерального списка </a:t>
            </a:r>
            <a:r>
              <a:rPr lang="ru-RU" b="1" dirty="0"/>
              <a:t>экстремистских </a:t>
            </a:r>
            <a:r>
              <a:rPr lang="ru-RU" b="1" dirty="0" smtClean="0"/>
              <a:t>материалов: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не оправдал возложенных на него надежд по профилактике </a:t>
            </a:r>
            <a:r>
              <a:rPr lang="ru-RU" dirty="0" smtClean="0"/>
              <a:t>экстремизма;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громоздкий </a:t>
            </a:r>
            <a:r>
              <a:rPr lang="ru-RU" dirty="0"/>
              <a:t>и мало </a:t>
            </a:r>
            <a:r>
              <a:rPr lang="ru-RU" dirty="0" smtClean="0"/>
              <a:t>пригодный </a:t>
            </a:r>
            <a:r>
              <a:rPr lang="ru-RU" dirty="0"/>
              <a:t>для применения законопослушными </a:t>
            </a:r>
            <a:r>
              <a:rPr lang="ru-RU" dirty="0" smtClean="0"/>
              <a:t>гражданами.</a:t>
            </a:r>
          </a:p>
        </p:txBody>
      </p:sp>
      <p:pic>
        <p:nvPicPr>
          <p:cNvPr id="7" name="Picture 3" descr="C:\Users\Таня\Desktop\ФЕВРАЛЬ\Экстремизм\e617f0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95" y="2208638"/>
            <a:ext cx="2155131" cy="16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Таня\Desktop\ФЕВРАЛЬ\Экстремизм\spiso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79" y="2208637"/>
            <a:ext cx="3565966" cy="16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68077" y="241955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Совершенствование законодательства 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как мера профилактики экстремизма</a:t>
            </a:r>
            <a:endParaRPr lang="ru-RU" sz="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ФЕВРАЛЬ\Экстремизм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0334" y="4598791"/>
            <a:ext cx="7633900" cy="163121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Российское государство, как и все мировое сообщество,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протяжении многих лет вырабатывает </a:t>
            </a:r>
            <a:r>
              <a:rPr lang="ru-RU" sz="2000" b="1" dirty="0">
                <a:solidFill>
                  <a:srgbClr val="FF0000"/>
                </a:solidFill>
              </a:rPr>
              <a:t>меры противодействия экстремистской и террористической деятельности</a:t>
            </a:r>
            <a:r>
              <a:rPr lang="ru-RU" sz="2000" dirty="0"/>
              <a:t>, так как на сегодняшний день она является одной из главных угроз всему человечеству. </a:t>
            </a:r>
          </a:p>
        </p:txBody>
      </p:sp>
    </p:spTree>
    <p:extLst>
      <p:ext uri="{BB962C8B-B14F-4D97-AF65-F5344CB8AC3E}">
        <p14:creationId xmlns:p14="http://schemas.microsoft.com/office/powerpoint/2010/main" val="10201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Таня\Desktop\ФЕВРАЛЬ\Экстремизм\законодательст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68077" y="241955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Совершенствование законодательства </a:t>
            </a: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как мера профилактики экстремизма</a:t>
            </a:r>
            <a:endParaRPr lang="ru-RU" sz="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250" y="3995815"/>
            <a:ext cx="7914730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Предложение сузить </a:t>
            </a:r>
            <a:r>
              <a:rPr lang="ru-RU" b="1" dirty="0"/>
              <a:t>в Федеральном законе </a:t>
            </a:r>
            <a:r>
              <a:rPr lang="ru-RU" b="1" dirty="0" smtClean="0"/>
              <a:t> «</a:t>
            </a:r>
            <a:r>
              <a:rPr lang="ru-RU" b="1" dirty="0"/>
              <a:t>О противодействии экстремистской деятельности» </a:t>
            </a:r>
            <a:r>
              <a:rPr lang="ru-RU" b="1" dirty="0" smtClean="0"/>
              <a:t>определение </a:t>
            </a:r>
            <a:r>
              <a:rPr lang="ru-RU" b="1" dirty="0"/>
              <a:t>экстремистской </a:t>
            </a:r>
            <a:r>
              <a:rPr lang="ru-RU" b="1" dirty="0" smtClean="0"/>
              <a:t>деятельности.</a:t>
            </a:r>
            <a:endParaRPr lang="ru-RU" b="1" dirty="0"/>
          </a:p>
          <a:p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тветственность </a:t>
            </a:r>
            <a:r>
              <a:rPr lang="ru-RU" dirty="0"/>
              <a:t>будет </a:t>
            </a:r>
            <a:r>
              <a:rPr lang="ru-RU" dirty="0" smtClean="0"/>
              <a:t>наступать в отношении тех </a:t>
            </a:r>
            <a:r>
              <a:rPr lang="ru-RU" dirty="0"/>
              <a:t>субъектов, чья деятельность представляет реальную угрозу защищаемым Конституцией РФ интересам, непосредственно связана с применением насилия, на предотвращение которого объективно нацелено </a:t>
            </a:r>
            <a:r>
              <a:rPr lang="ru-RU" dirty="0" err="1"/>
              <a:t>антиэкстремистское</a:t>
            </a:r>
            <a:r>
              <a:rPr lang="ru-RU" dirty="0"/>
              <a:t> законодательство.</a:t>
            </a:r>
          </a:p>
        </p:txBody>
      </p:sp>
      <p:pic>
        <p:nvPicPr>
          <p:cNvPr id="7" name="Picture 3" descr="C:\Users\Таня\Desktop\ФЕВРАЛЬ\Экстремизм\ter-z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56" y="2093672"/>
            <a:ext cx="1201548" cy="16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ня\Desktop\ФЕВРАЛЬ\Экстремизм\2ca0a6beaadfb13ca3ca9eb0113b3a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95" y="2095326"/>
            <a:ext cx="2253413" cy="16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363274" y="-233159"/>
            <a:ext cx="6024906" cy="6024907"/>
            <a:chOff x="3363274" y="-233159"/>
            <a:chExt cx="6024906" cy="6024907"/>
          </a:xfrm>
        </p:grpSpPr>
        <p:pic>
          <p:nvPicPr>
            <p:cNvPr id="8" name="Picture 3" descr="C:\Users\Таня\Desktop\ФЕВРАЛЬ\Экстремизм\sx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74" y="-233159"/>
              <a:ext cx="6024906" cy="602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680347" y="1728151"/>
              <a:ext cx="349994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Совершенствование законодательства </a:t>
              </a:r>
            </a:p>
            <a:p>
              <a:pPr algn="ctr"/>
              <a:r>
                <a:rPr lang="ru-RU" b="1" dirty="0"/>
                <a:t>как мера профилактики </a:t>
              </a:r>
              <a:r>
                <a:rPr lang="ru-RU" b="1" dirty="0" smtClean="0"/>
                <a:t>экстремизма укрепляет доверие молодежи к закону и государству.</a:t>
              </a:r>
              <a:endParaRPr lang="ru-RU" b="1" dirty="0"/>
            </a:p>
          </p:txBody>
        </p:sp>
      </p:grpSp>
      <p:pic>
        <p:nvPicPr>
          <p:cNvPr id="10" name="Picture 4" descr="C:\Users\Таня\Desktop\ФЕВРАЛЬ\Экстремизм\eks17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26875"/>
          <a:stretch/>
        </p:blipFill>
        <p:spPr bwMode="auto">
          <a:xfrm>
            <a:off x="9561186" y="4779560"/>
            <a:ext cx="1340069" cy="13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Таня\Desktop\ФЕВРАЛЬ\Экстремизм\zdcdsc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38" y="1635874"/>
            <a:ext cx="1785058" cy="44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Экстремиз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037167" y="1401803"/>
            <a:ext cx="3348000" cy="4561752"/>
            <a:chOff x="6037167" y="1401803"/>
            <a:chExt cx="3348000" cy="4561752"/>
          </a:xfrm>
        </p:grpSpPr>
        <p:sp>
          <p:nvSpPr>
            <p:cNvPr id="6" name="TextBox 5"/>
            <p:cNvSpPr txBox="1"/>
            <p:nvPr/>
          </p:nvSpPr>
          <p:spPr>
            <a:xfrm>
              <a:off x="6037167" y="5040225"/>
              <a:ext cx="3348000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2002 г. – Федеральный </a:t>
              </a:r>
              <a:r>
                <a:rPr lang="ru-RU" b="1" dirty="0"/>
                <a:t>Закон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«</a:t>
              </a:r>
              <a:r>
                <a:rPr lang="ru-RU" b="1" dirty="0"/>
                <a:t>О противодействии экстремистской деятельности</a:t>
              </a:r>
              <a:r>
                <a:rPr lang="ru-RU" b="1" dirty="0" smtClean="0"/>
                <a:t>» </a:t>
              </a:r>
              <a:endParaRPr lang="ru-RU" b="1" dirty="0"/>
            </a:p>
          </p:txBody>
        </p:sp>
        <p:pic>
          <p:nvPicPr>
            <p:cNvPr id="4099" name="Picture 3" descr="C:\Users\Таня\Desktop\ФЕВРАЛЬ\Экстремизм\ter-z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026" y="1401803"/>
              <a:ext cx="2198279" cy="308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873024" y="1707245"/>
            <a:ext cx="3816000" cy="4256310"/>
            <a:chOff x="873024" y="1707245"/>
            <a:chExt cx="3816000" cy="4256310"/>
          </a:xfrm>
        </p:grpSpPr>
        <p:sp>
          <p:nvSpPr>
            <p:cNvPr id="9" name="TextBox 8"/>
            <p:cNvSpPr txBox="1"/>
            <p:nvPr/>
          </p:nvSpPr>
          <p:spPr>
            <a:xfrm>
              <a:off x="873024" y="5040225"/>
              <a:ext cx="3816000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2001 </a:t>
              </a:r>
              <a:r>
                <a:rPr lang="ru-RU" b="1" dirty="0"/>
                <a:t>г</a:t>
              </a:r>
              <a:r>
                <a:rPr lang="ru-RU" b="1" dirty="0" smtClean="0"/>
                <a:t>. – «Шанхайская конвенция </a:t>
              </a:r>
              <a:br>
                <a:rPr lang="ru-RU" b="1" dirty="0" smtClean="0"/>
              </a:br>
              <a:r>
                <a:rPr lang="ru-RU" b="1" dirty="0" smtClean="0"/>
                <a:t>о </a:t>
              </a:r>
              <a:r>
                <a:rPr lang="ru-RU" b="1" dirty="0"/>
                <a:t>борьбе с терроризмом, сепаратизмом и экстремизмом</a:t>
              </a:r>
              <a:r>
                <a:rPr lang="ru-RU" b="1" dirty="0" smtClean="0"/>
                <a:t>»</a:t>
              </a:r>
              <a:endParaRPr lang="ru-RU" b="1" dirty="0"/>
            </a:p>
          </p:txBody>
        </p:sp>
        <p:pic>
          <p:nvPicPr>
            <p:cNvPr id="4102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98" y="1707245"/>
              <a:ext cx="3710851" cy="247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04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Экстремизм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pic>
        <p:nvPicPr>
          <p:cNvPr id="4099" name="Picture 3" descr="C:\Users\Таня\Desktop\ФЕВРАЛЬ\Экстремизм\ter-z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9" y="1303831"/>
            <a:ext cx="2198279" cy="30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1359" y="3231444"/>
            <a:ext cx="746656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возбуждение социальной, расовой, национальной или религиозной </a:t>
            </a:r>
            <a:r>
              <a:rPr lang="ru-RU" dirty="0" smtClean="0"/>
              <a:t>розни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61359" y="3812860"/>
            <a:ext cx="715632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нарушение прав, свобод и законных интересов человека и гражданина в зависимости от его социальной, расовой, национальной, религиозной или языковой принадлежности или отношения к </a:t>
            </a:r>
            <a:r>
              <a:rPr lang="ru-RU" dirty="0" smtClean="0"/>
              <a:t>религии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0243" y="4875036"/>
            <a:ext cx="10507436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пропаганда и публичное демонстрирование нацистской атрибутики или символики либо атрибутики или символики, сходных с нацистской атрибутикой или символикой до степени смешения, либо публичное демонстрирование атрибутики или символики экстремистских </a:t>
            </a:r>
            <a:r>
              <a:rPr lang="ru-RU" dirty="0" smtClean="0"/>
              <a:t>организаций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0243" y="5867789"/>
            <a:ext cx="1050743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публичные призывы к осуществлению указанных деяний либо массовое распространение заведомо экстремистских материалов, а равно их изготовление или хранение в целях массового распространения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8817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ФЕВРАЛЬ\Экстремизм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011" y="4878219"/>
            <a:ext cx="7174617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Что </a:t>
            </a:r>
            <a:r>
              <a:rPr lang="ru-RU" sz="2400" b="1" dirty="0"/>
              <a:t>делать с чувствами, убеждениями, взглядами?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Чем </a:t>
            </a:r>
            <a:r>
              <a:rPr lang="ru-RU" sz="2400" b="1" dirty="0"/>
              <a:t>они так опасны и почему мы говорим именно о борьбе с экстремизмом?</a:t>
            </a:r>
          </a:p>
        </p:txBody>
      </p:sp>
    </p:spTree>
    <p:extLst>
      <p:ext uri="{BB962C8B-B14F-4D97-AF65-F5344CB8AC3E}">
        <p14:creationId xmlns:p14="http://schemas.microsoft.com/office/powerpoint/2010/main" val="55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ня\Desktop\ФЕВРАЛЬ\Экстремизм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542" y="2709268"/>
            <a:ext cx="6111099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о-первых</a:t>
            </a:r>
            <a:r>
              <a:rPr lang="ru-RU" sz="2000" dirty="0"/>
              <a:t>, </a:t>
            </a:r>
            <a:r>
              <a:rPr lang="ru-RU" sz="2000" dirty="0" smtClean="0"/>
              <a:t>сложно </a:t>
            </a:r>
            <a:r>
              <a:rPr lang="ru-RU" sz="2000" dirty="0"/>
              <a:t>отличить от экстремизма свободное изложение собственной точки зрения на острые общественно-политические </a:t>
            </a:r>
            <a:r>
              <a:rPr lang="ru-RU" sz="2000" dirty="0" smtClean="0"/>
              <a:t>вопросы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946" y="201191"/>
            <a:ext cx="7057926" cy="129266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Субъективный взгляд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на проявление экстремизма</a:t>
            </a:r>
          </a:p>
          <a:p>
            <a:pPr algn="ctr"/>
            <a:endParaRPr lang="ru-RU" sz="1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6542" y="4112400"/>
            <a:ext cx="6111099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о-вторых</a:t>
            </a:r>
            <a:r>
              <a:rPr lang="ru-RU" sz="2000" dirty="0"/>
              <a:t>, проявление крайних взглядов неминуемо приводит если не к самому насилию, </a:t>
            </a:r>
            <a:r>
              <a:rPr lang="ru-RU" sz="2000" dirty="0" smtClean="0"/>
              <a:t>то к </a:t>
            </a:r>
            <a:r>
              <a:rPr lang="ru-RU" sz="2000" dirty="0"/>
              <a:t>призывам совершить противоправные действия </a:t>
            </a:r>
            <a:r>
              <a:rPr lang="ru-RU" sz="2000" dirty="0" smtClean="0"/>
              <a:t>в </a:t>
            </a:r>
            <a:r>
              <a:rPr lang="ru-RU" sz="2000" dirty="0"/>
              <a:t>отношении личности, общества или </a:t>
            </a:r>
            <a:r>
              <a:rPr lang="ru-RU" sz="2000" dirty="0" smtClean="0"/>
              <a:t>государства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0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ФЕВРАЛЬ\Экстремизм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7620" y="2375792"/>
            <a:ext cx="6520108" cy="26776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предпочтение </a:t>
            </a:r>
            <a:r>
              <a:rPr lang="ru-RU" sz="2000" dirty="0"/>
              <a:t>насильственной или ненасильственной </a:t>
            </a:r>
            <a:r>
              <a:rPr lang="ru-RU" sz="2000" dirty="0" smtClean="0"/>
              <a:t>тактики;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3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допускаемый уровень насилия;</a:t>
            </a:r>
          </a:p>
          <a:p>
            <a:pPr marL="1257300" lvl="2" indent="-342900">
              <a:buFont typeface="Wingdings" pitchFamily="2" charset="2"/>
              <a:buChar char="ü"/>
            </a:pPr>
            <a:endParaRPr lang="ru-RU" sz="5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предпочитаемые мишени </a:t>
            </a:r>
            <a:r>
              <a:rPr lang="ru-RU" sz="2000" dirty="0"/>
              <a:t>для </a:t>
            </a:r>
            <a:r>
              <a:rPr lang="ru-RU" sz="2000" dirty="0" smtClean="0"/>
              <a:t>насильственных действий: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инфраструктура;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военный персонал;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мирные граждане;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дети.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362" y="201191"/>
            <a:ext cx="6673378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Различия в деятельности</a:t>
            </a: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экстремистских групп</a:t>
            </a:r>
          </a:p>
        </p:txBody>
      </p:sp>
    </p:spTree>
    <p:extLst>
      <p:ext uri="{BB962C8B-B14F-4D97-AF65-F5344CB8AC3E}">
        <p14:creationId xmlns:p14="http://schemas.microsoft.com/office/powerpoint/2010/main" val="27489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33187</TotalTime>
  <Words>1320</Words>
  <Application>Microsoft Office PowerPoint</Application>
  <PresentationFormat>Широкоэкранный</PresentationFormat>
  <Paragraphs>249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Garamond</vt:lpstr>
      <vt:lpstr>Wingdings</vt:lpstr>
      <vt:lpstr>Натуральные материалы</vt:lpstr>
      <vt:lpstr>Экстремизм в подростково-молодежной среде: профилактика и противодействие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1919</cp:revision>
  <dcterms:created xsi:type="dcterms:W3CDTF">2017-01-09T10:38:11Z</dcterms:created>
  <dcterms:modified xsi:type="dcterms:W3CDTF">2019-03-11T07:29:50Z</dcterms:modified>
</cp:coreProperties>
</file>