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108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879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989117" y="6540500"/>
            <a:ext cx="207417" cy="236220"/>
          </a:xfrm>
          <a:prstGeom prst="rect">
            <a:avLst/>
          </a:prstGeom>
        </p:spPr>
        <p:txBody>
          <a:bodyPr/>
          <a:lstStyle>
            <a:lvl1pPr>
              <a:defRPr>
                <a:latin typeface="Gramatika Light"/>
                <a:ea typeface="Gramatika Light"/>
                <a:cs typeface="Gramatika Light"/>
                <a:sym typeface="Gramatika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46666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694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58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118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1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10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84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90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AD9CC-CADE-4CB5-9AE9-EC20047F0236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A9C0-4EEE-477F-9F83-5668402FD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62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5629&amp;dst=100026" TargetMode="External"/><Relationship Id="rId7" Type="http://schemas.openxmlformats.org/officeDocument/2006/relationships/hyperlink" Target="https://login.consultant.ru/link/?req=doc&amp;base=LAW&amp;n=465549&amp;dst=100339" TargetMode="External"/><Relationship Id="rId2" Type="http://schemas.openxmlformats.org/officeDocument/2006/relationships/hyperlink" Target="https://login.consultant.ru/link/?req=doc&amp;base=LAW&amp;n=421892&amp;dst=100008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login.consultant.ru/link/?req=doc&amp;base=LAW&amp;n=451871&amp;dst=101655" TargetMode="External"/><Relationship Id="rId5" Type="http://schemas.openxmlformats.org/officeDocument/2006/relationships/hyperlink" Target="https://login.consultant.ru/link/?req=doc&amp;base=LAW&amp;n=451871&amp;dst=873" TargetMode="External"/><Relationship Id="rId4" Type="http://schemas.openxmlformats.org/officeDocument/2006/relationships/hyperlink" Target="https://login.consultant.ru/link/?req=doc&amp;base=LAW&amp;n=451871&amp;dst=175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51864" TargetMode="External"/><Relationship Id="rId13" Type="http://schemas.openxmlformats.org/officeDocument/2006/relationships/hyperlink" Target="https://login.consultant.ru/link/?req=doc&amp;base=LAW&amp;n=452904&amp;dst=100577" TargetMode="External"/><Relationship Id="rId3" Type="http://schemas.openxmlformats.org/officeDocument/2006/relationships/hyperlink" Target="https://login.consultant.ru/link/?req=doc&amp;base=LAW&amp;n=465629&amp;dst=100026" TargetMode="External"/><Relationship Id="rId7" Type="http://schemas.openxmlformats.org/officeDocument/2006/relationships/hyperlink" Target="https://login.consultant.ru/link/?req=doc&amp;base=LAW&amp;n=407365&amp;dst=100001" TargetMode="External"/><Relationship Id="rId12" Type="http://schemas.openxmlformats.org/officeDocument/2006/relationships/hyperlink" Target="https://login.consultant.ru/link/?req=doc&amp;base=LAW&amp;n=452904&amp;dst=100575" TargetMode="External"/><Relationship Id="rId2" Type="http://schemas.openxmlformats.org/officeDocument/2006/relationships/hyperlink" Target="https://login.consultant.ru/link/?req=doc&amp;base=LAW&amp;n=421892&amp;dst=100008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login.consultant.ru/link/?req=doc&amp;base=LAW&amp;n=451871&amp;dst=100952" TargetMode="External"/><Relationship Id="rId11" Type="http://schemas.openxmlformats.org/officeDocument/2006/relationships/hyperlink" Target="https://login.consultant.ru/link/?req=doc&amp;base=LAW&amp;n=452904&amp;dst=100569" TargetMode="External"/><Relationship Id="rId5" Type="http://schemas.openxmlformats.org/officeDocument/2006/relationships/hyperlink" Target="https://login.consultant.ru/link/?req=doc&amp;base=LAW&amp;n=451871&amp;dst=101655" TargetMode="External"/><Relationship Id="rId15" Type="http://schemas.openxmlformats.org/officeDocument/2006/relationships/hyperlink" Target="https://login.consultant.ru/link/?req=doc&amp;base=LAW&amp;n=451873&amp;dst=100034" TargetMode="External"/><Relationship Id="rId10" Type="http://schemas.openxmlformats.org/officeDocument/2006/relationships/hyperlink" Target="https://login.consultant.ru/link/?req=doc&amp;base=LAW&amp;n=452904&amp;dst=100690" TargetMode="External"/><Relationship Id="rId4" Type="http://schemas.openxmlformats.org/officeDocument/2006/relationships/hyperlink" Target="https://login.consultant.ru/link/?req=doc&amp;base=LAW&amp;n=451871&amp;dst=175" TargetMode="External"/><Relationship Id="rId9" Type="http://schemas.openxmlformats.org/officeDocument/2006/relationships/hyperlink" Target="https://login.consultant.ru/link/?req=doc&amp;base=LAW&amp;n=452904&amp;dst=100561" TargetMode="External"/><Relationship Id="rId14" Type="http://schemas.openxmlformats.org/officeDocument/2006/relationships/hyperlink" Target="https://login.consultant.ru/link/?req=doc&amp;base=LAW&amp;n=451873&amp;dst=1003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601364"/>
            <a:ext cx="12051957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Части 4, 5 статьи 68 Федерального закона № 273-ФЗ (изменения </a:t>
            </a:r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2"/>
              </a:rPr>
              <a:t>от </a:t>
            </a:r>
            <a:r>
              <a:rPr lang="ru-RU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2"/>
              </a:rPr>
              <a:t>25.12.2023 </a:t>
            </a:r>
            <a:r>
              <a:rPr lang="ru-RU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3"/>
              </a:rPr>
              <a:t>N </a:t>
            </a:r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3"/>
              </a:rPr>
              <a:t>685-ФЗ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)</a:t>
            </a:r>
          </a:p>
          <a:p>
            <a:pPr algn="just"/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ПЕРВОРОЧЕРЕДНОЕ ПРАВО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вне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зависимости от результатов освоения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образовательной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программы основного общего или среднего общего образования, указанных в представленных документах об образовании и (или) документах об образовании и о квалификации, наличия договора о целевом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обучении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just"/>
            <a:endParaRPr lang="ru-RU" sz="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Лицам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, указанным 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части 5.1 статьи 71 Федерального закона №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273-ФЗ: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5"/>
            </a:endParaRP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Герои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награжденные тремя орденами Мужества;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граждане, проходящие (проходившие) военную службу 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 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граждане, проходящие (проходившие) военную службу (службу) в войсках национальной гвардии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воинских формированиях и органах, указанных в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пункте 6 статьи 1 Федерального закона от 31 мая 1996 года N 61-ФЗ "Об обороне", при условии их участия 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СВО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на территориях Украины,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ДНР, ЛНР,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Запорожской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и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Херсонской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областей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и (или) выполнения ими задач по отражению вооруженного вторжения на территорию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в ходе вооруженной провокации на Государственной границе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РФ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и приграничных территориях субъектов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прилегающих к районам проведения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СВО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на территориях Украины,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ДНР. ЛНР,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Запорожской области и Херсонской области, находящиеся (находившиеся) на указанных территориях служащие (работники) правоохранительных органов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граждане, выполняющие (выполнявшие) служебные и иные аналогичные функции на указанных территориях;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граждане, призванные на военную службу по мобилизации 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 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граждане, заключившие контракт о добровольном содействии в выполнении задач, возложенных на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 РФ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войска национальной гвардии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их участия 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территориях Украины,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ДНР, ЛНР,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Запорожской области и Херсонской области и (или) выполнения ими задач по отражению вооруженного вторжения на территорию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вооруженной провокации на Государственной границе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приграничных территориях субъектов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прилегающих к районам проведения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территориях Украины,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ДНР, ЛНР,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Запорожской области и Херсонской области, граждане, заключившие контракт (имевшие иные правоотношения) с организацией, содействующей выполнению задач, возложенных на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 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их участия 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указанных территориях;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лица, принимавшие в соответствии с решениями органов государственной власти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ДНР, ЛНР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боевых действиях в составе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 ДНР, Народной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милиции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ЛНР,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воинских формирований и органов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ДНР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ЛНР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11 мая 2014 года;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дети лиц, указанных в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"/>
              </a:rPr>
              <a:t>пунктах 2 - 4 настоящей части;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дети военнослужащих, сотрудников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ФОИС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федеральных государственных органов, в которых федеральным законом предусмотрена военная служба, сотрудников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ОВД РФ, сотрудников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уголовно-исполнительной системы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в другие государства органами государственной власти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принимавших участие в боевых действиях при исполнении служебных обязанностей в этих государствах;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дети медицинских работников, умерших в результате инфицирования новой коронавирусной инфекцией (COVID-19) при исполнении ими трудовых обязанностей, по основным профессиональным образовательным программам медицинского образования и фармацевтического образования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5"/>
            </a:endParaRPr>
          </a:p>
        </p:txBody>
      </p:sp>
      <p:sp>
        <p:nvSpPr>
          <p:cNvPr id="3" name="Пример обложки презентации с текстом в две или три строки"/>
          <p:cNvSpPr txBox="1"/>
          <p:nvPr/>
        </p:nvSpPr>
        <p:spPr>
          <a:xfrm>
            <a:off x="123568" y="0"/>
            <a:ext cx="12068432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9000">
                <a:latin typeface="+mn-lt"/>
                <a:ea typeface="+mn-ea"/>
                <a:cs typeface="+mn-cs"/>
                <a:sym typeface="Gramatika Medium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3200" u="sng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Зачисление в образовательную организацию</a:t>
            </a:r>
          </a:p>
        </p:txBody>
      </p:sp>
    </p:spTree>
    <p:extLst>
      <p:ext uri="{BB962C8B-B14F-4D97-AF65-F5344CB8AC3E}">
        <p14:creationId xmlns:p14="http://schemas.microsoft.com/office/powerpoint/2010/main" val="296487388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901" y="535461"/>
            <a:ext cx="11953103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Части 4, 5 статьи 68 Федерального закона № 273-ФЗ (изменения </a:t>
            </a:r>
            <a:r>
              <a:rPr lang="ru-RU" sz="1600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2"/>
              </a:rPr>
              <a:t>от </a:t>
            </a:r>
            <a:r>
              <a:rPr lang="ru-RU" sz="1600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2"/>
              </a:rPr>
              <a:t>25.12.2023 </a:t>
            </a:r>
            <a:r>
              <a:rPr lang="ru-RU" sz="1600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3"/>
              </a:rPr>
              <a:t>N </a:t>
            </a:r>
            <a:r>
              <a:rPr lang="ru-RU" sz="1600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hlinkClick r:id="rId3"/>
              </a:rPr>
              <a:t>685-ФЗ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)</a:t>
            </a:r>
          </a:p>
          <a:p>
            <a:pPr algn="just"/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ПРЕИМУЩЕСТВЕННОЕ ПРАВО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при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прочих равных условиях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лицам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, указанным 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пунктах 1 -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13 части 7 статьи 71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Федерального закона № 273-ФЗ: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дети-сироты и дети, оставшиеся без попечения родителей, а также лица из числа детей-сирот и детей, оставшихся без попечения родителей;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дети-инвалиды, инвалиды I и II групп;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граждане в возрасте до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лет, имеющие только одного родителя - инвалида I группы, если среднедушевой доход семьи ниже величины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прожиточного минимума, установленного в субъекте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РФ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по месту жительства указанных граждан;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граждане, которые подверглись воздействию радиации вследствие катастрофы на Чернобыльской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АЭС;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дети военнослужащих, погибших при исполнении ими обязанностей военной службы или умерших вследствие увечья (ранения, травмы, контузии) либо заболеваний, полученных ими при исполнении обязанностей военной службы, в том числе при участии в проведении контртеррористических операций и (или) иных мероприятий по борьбе с терроризмом;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дети умерших (погибших) Героев Советского Союза, Героев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полных кавалеров ордена Славы;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дети сотрудников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ОВД,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службы войск национальной гвардии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 и органов уголовно-исполнительной системы, органов принудительного исполнения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противопожарной службы Государственной противопожарной службы, органов по контролю за оборотом наркотических средств и психотропных веществ, таможенных органов, Следственного комитета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погибших (умерших) вследствие увечья или иного повреждения здоровья, полученных ими в связи с выполнением служебных обязанностей, либо вследствие заболевания, полученного ими в период прохождения службы в указанных учреждениях и органах, и дети, находившиеся на их иждивении;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дети прокурорских работников, погибших (умерших) вследствие увечья или иного повреждения здоровья, полученных ими в период прохождения службы в органах прокуратуры либо после увольнения вследствие причинения вреда здоровью в связи с их служебной деятельностью;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военнослужащие, которые проходят военную службу по контракту и непрерывная продолжительность военной службы по контракту которых составляет не менее трех лет, а также граждане, прошедшие военную службу по призыву и поступающие на обучение по рекомендациям командиров, выдаваемым гражданам в порядке, установленном федеральным органом исполнительной власти и федеральным государственным органом, в которых федеральным законом предусмотрена военная служба;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граждане, проходившие в течение не менее трех лет военную службу по контракту в Вооруженных Силах Российской Федерации, других войсках, воинских формированиях и органах на воинских должностях и уволенные с военной службы по основаниям, предусмотренным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подпунктами "б" -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"г" пункта 1,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подпунктом "а" пункта 2 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подпунктами "а" -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"в" пункта 3 статьи 51 Федерального закона от 28 марта 1998 года N 53-ФЗ "О воинской обязанности и военной службе";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инвалиды войны, участники боевых действий, а также ветераны боевых действий из числа лиц, указанных 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подпунктах 1 -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4 пункта 1 статьи 3 Федерального закона от 12 января 1995 года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№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5-ФЗ "О ветеранах";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граждане, непосредственно принимавшие участие в испытаниях ядерного оружия, боевых радиоактивных веществ в атмосфере, ядерного оружия под землей, в учениях с применением таких оружия и боевых радиоактивных веществ до даты фактического прекращения указанных испытаний и учений, непосредственные участники ликвидации радиационных аварий на ядерных установках надводных и подводных кораблей и других военных объектах, непосредственные участники проведения и обеспечения работ по сбору и захоронению радиоактивных веществ, а также непосредственные участники ликвидации последствий этих аварий (военнослужащие и лица из числа вольнонаемного состава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 РФ,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военнослужащие внутренних войск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МВД РФ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федеральных государственных органов, военнослужащие и сотрудники Федеральной службы войск национальной гвардии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проходившие службу в железнодорожных войсках и других воинских формированиях, сотрудники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ОВД РФ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федеральной противопожарной службы Государственной противопожарной службы);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военнослужащие, сотрудники Федеральной службы войск национальной гвардии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ОВД РФ,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уголовно-исполнительной системы, федеральной противопожарной службы Государственной противопожарной службы, выполнявшие задачи в условиях вооруженного конфликта в Чеченской Республике и на прилегающих к ней территориях, отнесенных к зоне вооруженного конфликта, и указанные военнослужащие, выполняющие задачи в ходе контртеррористических операций на территории Северо-Кавказского региона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имер обложки презентации с текстом в две или три строки"/>
          <p:cNvSpPr txBox="1"/>
          <p:nvPr/>
        </p:nvSpPr>
        <p:spPr>
          <a:xfrm>
            <a:off x="123568" y="0"/>
            <a:ext cx="12068432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9000">
                <a:latin typeface="+mn-lt"/>
                <a:ea typeface="+mn-ea"/>
                <a:cs typeface="+mn-cs"/>
                <a:sym typeface="Gramatika Medium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3200" u="sng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Зачисление в образовательную организацию</a:t>
            </a:r>
          </a:p>
        </p:txBody>
      </p:sp>
    </p:spTree>
    <p:extLst>
      <p:ext uri="{BB962C8B-B14F-4D97-AF65-F5344CB8AC3E}">
        <p14:creationId xmlns:p14="http://schemas.microsoft.com/office/powerpoint/2010/main" val="16520294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1236</Words>
  <Application>Microsoft Office PowerPoint</Application>
  <PresentationFormat>Широкоэкранный</PresentationFormat>
  <Paragraphs>31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Gramatika Light</vt:lpstr>
      <vt:lpstr>Gramatika Medium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Зам СПО Аудитория 203</dc:creator>
  <cp:lastModifiedBy>Зам СПО Аудитория 203</cp:lastModifiedBy>
  <cp:revision>1</cp:revision>
  <dcterms:created xsi:type="dcterms:W3CDTF">2024-03-01T11:08:54Z</dcterms:created>
  <dcterms:modified xsi:type="dcterms:W3CDTF">2024-03-01T11:09:14Z</dcterms:modified>
</cp:coreProperties>
</file>